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4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5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6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7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8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9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10.xml" ContentType="application/vnd.openxmlformats-officedocument.themeOverr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11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12.xml" ContentType="application/vnd.openxmlformats-officedocument.themeOverr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13.xml" ContentType="application/vnd.openxmlformats-officedocument.themeOverr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14.xml" ContentType="application/vnd.openxmlformats-officedocument.themeOverr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15.xml" ContentType="application/vnd.openxmlformats-officedocument.themeOverr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16.xml" ContentType="application/vnd.openxmlformats-officedocument.themeOverr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17.xml" ContentType="application/vnd.openxmlformats-officedocument.themeOverr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heme/themeOverride18.xml" ContentType="application/vnd.openxmlformats-officedocument.themeOverr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theme/themeOverride19.xml" ContentType="application/vnd.openxmlformats-officedocument.themeOverrid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theme/themeOverride20.xml" ContentType="application/vnd.openxmlformats-officedocument.themeOverr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heme/themeOverride21.xml" ContentType="application/vnd.openxmlformats-officedocument.themeOverr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theme/themeOverride22.xml" ContentType="application/vnd.openxmlformats-officedocument.themeOverrid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theme/themeOverride23.xml" ContentType="application/vnd.openxmlformats-officedocument.themeOverrid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theme/themeOverride24.xml" ContentType="application/vnd.openxmlformats-officedocument.themeOverr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theme/themeOverride25.xml" ContentType="application/vnd.openxmlformats-officedocument.themeOverrid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theme/themeOverride26.xml" ContentType="application/vnd.openxmlformats-officedocument.themeOverrid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theme/themeOverride27.xml" ContentType="application/vnd.openxmlformats-officedocument.themeOverrid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theme/themeOverride28.xml" ContentType="application/vnd.openxmlformats-officedocument.themeOverrid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theme/themeOverride29.xml" ContentType="application/vnd.openxmlformats-officedocument.themeOverrid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theme/themeOverride30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739" r:id="rId5"/>
    <p:sldMasterId id="2147483785" r:id="rId6"/>
  </p:sldMasterIdLst>
  <p:notesMasterIdLst>
    <p:notesMasterId r:id="rId60"/>
  </p:notesMasterIdLst>
  <p:sldIdLst>
    <p:sldId id="2147477000" r:id="rId7"/>
    <p:sldId id="2147476870" r:id="rId8"/>
    <p:sldId id="2147479468" r:id="rId9"/>
    <p:sldId id="2147479667" r:id="rId10"/>
    <p:sldId id="2147479635" r:id="rId11"/>
    <p:sldId id="2147479702" r:id="rId12"/>
    <p:sldId id="2147479654" r:id="rId13"/>
    <p:sldId id="2147479687" r:id="rId14"/>
    <p:sldId id="2147479690" r:id="rId15"/>
    <p:sldId id="2147479691" r:id="rId16"/>
    <p:sldId id="2147479692" r:id="rId17"/>
    <p:sldId id="2147479693" r:id="rId18"/>
    <p:sldId id="2147479631" r:id="rId19"/>
    <p:sldId id="2147479632" r:id="rId20"/>
    <p:sldId id="2147479671" r:id="rId21"/>
    <p:sldId id="2147479672" r:id="rId22"/>
    <p:sldId id="2147479673" r:id="rId23"/>
    <p:sldId id="2147479674" r:id="rId24"/>
    <p:sldId id="2147479694" r:id="rId25"/>
    <p:sldId id="2147479695" r:id="rId26"/>
    <p:sldId id="2147479688" r:id="rId27"/>
    <p:sldId id="2147479689" r:id="rId28"/>
    <p:sldId id="2147479675" r:id="rId29"/>
    <p:sldId id="2147479676" r:id="rId30"/>
    <p:sldId id="2147479677" r:id="rId31"/>
    <p:sldId id="2147479678" r:id="rId32"/>
    <p:sldId id="2147479679" r:id="rId33"/>
    <p:sldId id="2147479680" r:id="rId34"/>
    <p:sldId id="2147479681" r:id="rId35"/>
    <p:sldId id="2147479682" r:id="rId36"/>
    <p:sldId id="2147479683" r:id="rId37"/>
    <p:sldId id="2147479696" r:id="rId38"/>
    <p:sldId id="2147479697" r:id="rId39"/>
    <p:sldId id="2147479698" r:id="rId40"/>
    <p:sldId id="2147479699" r:id="rId41"/>
    <p:sldId id="2147479703" r:id="rId42"/>
    <p:sldId id="2147479704" r:id="rId43"/>
    <p:sldId id="2147479700" r:id="rId44"/>
    <p:sldId id="2147479701" r:id="rId45"/>
    <p:sldId id="2147479705" r:id="rId46"/>
    <p:sldId id="2147479707" r:id="rId47"/>
    <p:sldId id="2147479684" r:id="rId48"/>
    <p:sldId id="2147479685" r:id="rId49"/>
    <p:sldId id="2147479686" r:id="rId50"/>
    <p:sldId id="2147479713" r:id="rId51"/>
    <p:sldId id="2147479714" r:id="rId52"/>
    <p:sldId id="2147479715" r:id="rId53"/>
    <p:sldId id="2147479708" r:id="rId54"/>
    <p:sldId id="2147479711" r:id="rId55"/>
    <p:sldId id="2147479712" r:id="rId56"/>
    <p:sldId id="2147479716" r:id="rId57"/>
    <p:sldId id="2147479717" r:id="rId58"/>
    <p:sldId id="2147479718" r:id="rId59"/>
  </p:sldIdLst>
  <p:sldSz cx="12192000" cy="6858000"/>
  <p:notesSz cx="6858000" cy="9144000"/>
  <p:embeddedFontLst>
    <p:embeddedFont>
      <p:font typeface="hh sans" pitchFamily="2" charset="0"/>
      <p:regular r:id="rId61"/>
      <p:bold r:id="rId62"/>
    </p:embeddedFont>
    <p:embeddedFont>
      <p:font typeface="hh sans Display" pitchFamily="2" charset="0"/>
      <p:bold r:id="rId63"/>
    </p:embeddedFont>
  </p:embeddedFontLst>
  <p:defaultTextStyle>
    <a:defPPr>
      <a:defRPr lang="ru-RU"/>
    </a:defPPr>
    <a:lvl1pPr marL="0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3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07673FA-D58A-4E3C-986D-113720BCC175}">
          <p14:sldIdLst>
            <p14:sldId id="2147477000"/>
            <p14:sldId id="2147476870"/>
            <p14:sldId id="2147479468"/>
            <p14:sldId id="2147479667"/>
            <p14:sldId id="2147479635"/>
            <p14:sldId id="2147479702"/>
            <p14:sldId id="2147479654"/>
            <p14:sldId id="2147479687"/>
            <p14:sldId id="2147479690"/>
            <p14:sldId id="2147479691"/>
            <p14:sldId id="2147479692"/>
            <p14:sldId id="2147479693"/>
            <p14:sldId id="2147479631"/>
            <p14:sldId id="2147479632"/>
            <p14:sldId id="2147479671"/>
            <p14:sldId id="2147479672"/>
            <p14:sldId id="2147479673"/>
            <p14:sldId id="2147479674"/>
            <p14:sldId id="2147479694"/>
            <p14:sldId id="2147479695"/>
            <p14:sldId id="2147479688"/>
            <p14:sldId id="2147479689"/>
            <p14:sldId id="2147479675"/>
            <p14:sldId id="2147479676"/>
            <p14:sldId id="2147479677"/>
            <p14:sldId id="2147479678"/>
            <p14:sldId id="2147479679"/>
            <p14:sldId id="2147479680"/>
            <p14:sldId id="2147479681"/>
            <p14:sldId id="2147479682"/>
            <p14:sldId id="2147479683"/>
            <p14:sldId id="2147479696"/>
            <p14:sldId id="2147479697"/>
            <p14:sldId id="2147479698"/>
            <p14:sldId id="2147479699"/>
            <p14:sldId id="2147479703"/>
            <p14:sldId id="2147479704"/>
            <p14:sldId id="2147479700"/>
            <p14:sldId id="2147479701"/>
            <p14:sldId id="2147479705"/>
            <p14:sldId id="2147479707"/>
            <p14:sldId id="2147479684"/>
            <p14:sldId id="2147479685"/>
            <p14:sldId id="2147479686"/>
            <p14:sldId id="2147479713"/>
            <p14:sldId id="2147479714"/>
            <p14:sldId id="2147479715"/>
            <p14:sldId id="2147479708"/>
            <p14:sldId id="2147479711"/>
            <p14:sldId id="2147479712"/>
            <p14:sldId id="2147479716"/>
            <p14:sldId id="2147479717"/>
            <p14:sldId id="214747971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64EE46-66EF-0D1F-3EE4-D7D78FE3EA73}" name="Anna Guseva" initials="AG" userId="S::annaguseva@yandex-team.ru::613263f4-987a-4f7a-9c1d-e0d22c599a9c" providerId="AD"/>
  <p188:author id="{8443ED59-20C7-4FDF-8DCA-8A14D1AA1C8C}" name="Microsoft Office User" initials="MOU" userId="Microsoft Office User" providerId="None"/>
  <p188:author id="{B5D4DB6B-4533-1D90-0423-0EF4553D7E91}" name="Курашова Елизавета" initials="" userId="S::e.kurashova@pyn.ru::e6056fd6-276c-4348-97b2-ebf078b0ec18" providerId="AD"/>
  <p188:author id="{090BFA95-4771-702B-0F55-6CFDDCCB5488}" name="Уварова Алена" initials="УА" userId="S::a.uvarova@pyn.ru::1a79587a-0a41-4a95-8e95-c96341ef0f2c" providerId="AD"/>
  <p188:author id="{F265F8CB-442A-D143-0D52-653AD8D1D98C}" name="Иван Иванов" initials="ИИ" userId="ef6f4a648d740195" providerId="Windows Live"/>
  <p188:author id="{3FE91CD2-AE4F-81F3-02A5-485DCF80C655}" name="Дикарева Виктория" initials="ДВ" userId="S::vdikareva@pyn.ru::aa99a6b3-38ab-4adf-b0ce-6f12c3e588a2" providerId="AD"/>
  <p188:author id="{288F69F5-E530-A072-E63A-C4E31502039A}" name="Мельхер Дарья" initials="ДМ" userId="S::d.melkher@pyn.ru::f6bffb34-f013-4b3e-87b7-b074d1ec68f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фья Ованесова" initials="СО" lastIdx="2" clrIdx="0">
    <p:extLst>
      <p:ext uri="{19B8F6BF-5375-455C-9EA6-DF929625EA0E}">
        <p15:presenceInfo xmlns:p15="http://schemas.microsoft.com/office/powerpoint/2012/main" userId="08f94ee15d0a8cc7" providerId="Windows Live"/>
      </p:ext>
    </p:extLst>
  </p:cmAuthor>
  <p:cmAuthor id="2" name="Швец Анна" initials="ША" lastIdx="3" clrIdx="1">
    <p:extLst>
      <p:ext uri="{19B8F6BF-5375-455C-9EA6-DF929625EA0E}">
        <p15:presenceInfo xmlns:p15="http://schemas.microsoft.com/office/powerpoint/2012/main" userId="S::ann.shvets@pyn.ru::9ac0c75a-ad45-4bfa-8263-ae0b310759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A"/>
    <a:srgbClr val="DFE0E4"/>
    <a:srgbClr val="CFCCC2"/>
    <a:srgbClr val="FF6667"/>
    <a:srgbClr val="FF0002"/>
    <a:srgbClr val="B8CFDA"/>
    <a:srgbClr val="8A8881"/>
    <a:srgbClr val="FFCCCC"/>
    <a:srgbClr val="989B7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815" autoAdjust="0"/>
    <p:restoredTop sz="68222" autoAdjust="0"/>
  </p:normalViewPr>
  <p:slideViewPr>
    <p:cSldViewPr snapToGrid="0">
      <p:cViewPr varScale="1">
        <p:scale>
          <a:sx n="94" d="100"/>
          <a:sy n="94" d="100"/>
        </p:scale>
        <p:origin x="208" y="576"/>
      </p:cViewPr>
      <p:guideLst/>
    </p:cSldViewPr>
  </p:slideViewPr>
  <p:outlineViewPr>
    <p:cViewPr>
      <p:scale>
        <a:sx n="33" d="100"/>
        <a:sy n="33" d="100"/>
      </p:scale>
      <p:origin x="0" y="-16616"/>
    </p:cViewPr>
  </p:outlineViewPr>
  <p:notesTextViewPr>
    <p:cViewPr>
      <p:scale>
        <a:sx n="20" d="100"/>
        <a:sy n="2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3096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font" Target="fonts/font3.fntdata"/><Relationship Id="rId68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1.fntdata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commentAuthors" Target="commentAuthors.xml"/><Relationship Id="rId69" Type="http://schemas.microsoft.com/office/2018/10/relationships/authors" Target="author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notesMaster" Target="notesMasters/notesMaster1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_____Microsoft_Excel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_____Microsoft_Excel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_____Microsoft_Excel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_____Microsoft_Excel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package" Target="../embeddings/_____Microsoft_Excel34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package" Target="../embeddings/_____Microsoft_Excel35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package" Target="../embeddings/_____Microsoft_Excel36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package" Target="../embeddings/_____Microsoft_Excel37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package" Target="../embeddings/_____Microsoft_Excel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package" Target="../embeddings/_____Microsoft_Excel39.xlsx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package" Target="../embeddings/_____Microsoft_Excel40.xlsx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package" Target="../embeddings/_____Microsoft_Excel41.xlsx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package" Target="../embeddings/_____Microsoft_Excel42.xlsx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44.xml"/><Relationship Id="rId1" Type="http://schemas.microsoft.com/office/2011/relationships/chartStyle" Target="style44.xml"/><Relationship Id="rId4" Type="http://schemas.openxmlformats.org/officeDocument/2006/relationships/package" Target="../embeddings/_____Microsoft_Excel43.xlsx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45.xml"/><Relationship Id="rId1" Type="http://schemas.microsoft.com/office/2011/relationships/chartStyle" Target="style45.xml"/><Relationship Id="rId4" Type="http://schemas.openxmlformats.org/officeDocument/2006/relationships/package" Target="../embeddings/_____Microsoft_Excel44.xlsx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46.xml"/><Relationship Id="rId1" Type="http://schemas.microsoft.com/office/2011/relationships/chartStyle" Target="style46.xml"/><Relationship Id="rId4" Type="http://schemas.openxmlformats.org/officeDocument/2006/relationships/package" Target="../embeddings/_____Microsoft_Excel45.xlsx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47.xml"/><Relationship Id="rId1" Type="http://schemas.microsoft.com/office/2011/relationships/chartStyle" Target="style47.xml"/><Relationship Id="rId4" Type="http://schemas.openxmlformats.org/officeDocument/2006/relationships/package" Target="../embeddings/_____Microsoft_Excel46.xlsx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48.xml"/><Relationship Id="rId1" Type="http://schemas.microsoft.com/office/2011/relationships/chartStyle" Target="style48.xml"/><Relationship Id="rId4" Type="http://schemas.openxmlformats.org/officeDocument/2006/relationships/package" Target="../embeddings/_____Microsoft_Excel47.xlsx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49.xml"/><Relationship Id="rId1" Type="http://schemas.microsoft.com/office/2011/relationships/chartStyle" Target="style49.xml"/><Relationship Id="rId4" Type="http://schemas.openxmlformats.org/officeDocument/2006/relationships/package" Target="../embeddings/_____Microsoft_Excel48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50.xml"/><Relationship Id="rId1" Type="http://schemas.microsoft.com/office/2011/relationships/chartStyle" Target="style50.xml"/><Relationship Id="rId4" Type="http://schemas.openxmlformats.org/officeDocument/2006/relationships/package" Target="../embeddings/_____Microsoft_Excel49.xlsx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51.xml"/><Relationship Id="rId1" Type="http://schemas.microsoft.com/office/2011/relationships/chartStyle" Target="style51.xml"/><Relationship Id="rId4" Type="http://schemas.openxmlformats.org/officeDocument/2006/relationships/package" Target="../embeddings/_____Microsoft_Excel50.xlsx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52.xml"/><Relationship Id="rId1" Type="http://schemas.microsoft.com/office/2011/relationships/chartStyle" Target="style52.xml"/><Relationship Id="rId4" Type="http://schemas.openxmlformats.org/officeDocument/2006/relationships/package" Target="../embeddings/_____Microsoft_Excel5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816892246756655E-2"/>
          <c:y val="1.0022392482551924E-2"/>
          <c:w val="0.96683321085584906"/>
          <c:h val="0.987983099211009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999A"/>
              </a:solidFill>
              <a:ln>
                <a:solidFill>
                  <a:srgbClr val="FF999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402-44C7-8408-E34C4773590E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2">
                  <a:lumMod val="40000"/>
                  <a:lumOff val="60000"/>
                </a:srgbClr>
              </a:solidFill>
              <a:ln>
                <a:solidFill>
                  <a:srgbClr val="FF999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7E5-4597-A806-E0D3753FC93F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91325996054073"/>
                      <c:h val="0.157310607937373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402-44C7-8408-E34C477359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0.27843137254901962</c:v>
                </c:pt>
                <c:pt idx="1">
                  <c:v>5.0980392156862744E-2</c:v>
                </c:pt>
                <c:pt idx="2">
                  <c:v>0.14117647058823529</c:v>
                </c:pt>
                <c:pt idx="3">
                  <c:v>0.15686274509803921</c:v>
                </c:pt>
                <c:pt idx="4">
                  <c:v>0.37254901960784315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D6-5248-8CF8-D94544BEB1B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818735488"/>
        <c:axId val="1819047072"/>
      </c:barChart>
      <c:catAx>
        <c:axId val="1818735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19047072"/>
        <c:crosses val="autoZero"/>
        <c:auto val="1"/>
        <c:lblAlgn val="ctr"/>
        <c:lblOffset val="100"/>
        <c:noMultiLvlLbl val="0"/>
      </c:catAx>
      <c:valAx>
        <c:axId val="1819047072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1873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2400"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27784407410228E-2"/>
          <c:y val="1.0295292497771717E-2"/>
          <c:w val="0.94874443118517959"/>
          <c:h val="0.987918817144569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</c:v>
                </c:pt>
                <c:pt idx="1">
                  <c:v>0.1388888888888889</c:v>
                </c:pt>
                <c:pt idx="2">
                  <c:v>0.10526315789473684</c:v>
                </c:pt>
                <c:pt idx="4">
                  <c:v>0.10588235294117647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40-493B-9C91-3E37319C55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B8CFDA"/>
            </a:solidFill>
            <a:ln>
              <a:solidFill>
                <a:srgbClr val="B8CFDA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9.6399442856763325E-3"/>
                  <c:y val="-2.9673049721283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40-493B-9C91-3E37319C5538}"/>
                </c:ext>
              </c:extLst>
            </c:dLbl>
            <c:dLbl>
              <c:idx val="3"/>
              <c:layout>
                <c:manualLayout>
                  <c:x val="1.2049930357095416E-2"/>
                  <c:y val="-5.439996272267512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40-493B-9C91-3E37319C5538}"/>
                </c:ext>
              </c:extLst>
            </c:dLbl>
            <c:dLbl>
              <c:idx val="7"/>
              <c:layout>
                <c:manualLayout>
                  <c:x val="6.9893957474755162E-3"/>
                  <c:y val="-4.71862121823040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40-493B-9C91-3E37319C553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40-493B-9C91-3E37319C5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0.32500000000000001</c:v>
                </c:pt>
                <c:pt idx="1">
                  <c:v>0.25</c:v>
                </c:pt>
                <c:pt idx="2">
                  <c:v>0.30526315789473685</c:v>
                </c:pt>
                <c:pt idx="4">
                  <c:v>0.29019607843137257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40-493B-9C91-3E37319C55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8A8881"/>
            </a:solidFill>
            <a:ln>
              <a:solidFill>
                <a:srgbClr val="8A8881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40-493B-9C91-3E37319C553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40-493B-9C91-3E37319C5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0.2</c:v>
                </c:pt>
                <c:pt idx="1">
                  <c:v>0.22222222222222221</c:v>
                </c:pt>
                <c:pt idx="2">
                  <c:v>0.26315789473684209</c:v>
                </c:pt>
                <c:pt idx="4">
                  <c:v>0.2196078431372549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40-493B-9C91-3E37319C553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FAD387"/>
            </a:solidFill>
            <a:ln>
              <a:solidFill>
                <a:srgbClr val="FAD387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0.3</c:v>
                </c:pt>
                <c:pt idx="1">
                  <c:v>0.22222222222222221</c:v>
                </c:pt>
                <c:pt idx="2">
                  <c:v>0.1368421052631579</c:v>
                </c:pt>
                <c:pt idx="4">
                  <c:v>0.18431372549019609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640-493B-9C91-3E37319C553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rgbClr val="D5E8FF"/>
            </a:solidFill>
            <a:ln>
              <a:solidFill>
                <a:srgbClr val="D5E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Лист1!$F$2:$F$6</c:f>
              <c:numCache>
                <c:formatCode>0%</c:formatCode>
                <c:ptCount val="5"/>
                <c:pt idx="0">
                  <c:v>0.05</c:v>
                </c:pt>
                <c:pt idx="1">
                  <c:v>0.1111111111111111</c:v>
                </c:pt>
                <c:pt idx="2">
                  <c:v>5.2631578947368418E-2</c:v>
                </c:pt>
                <c:pt idx="4">
                  <c:v>5.4901960784313725E-2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96-465B-88A2-0A1886E34F4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Лист1!$G$2:$G$6</c:f>
              <c:numCache>
                <c:formatCode>0%</c:formatCode>
                <c:ptCount val="5"/>
                <c:pt idx="0">
                  <c:v>2.5000000000000001E-2</c:v>
                </c:pt>
                <c:pt idx="1">
                  <c:v>5.5555555555555552E-2</c:v>
                </c:pt>
                <c:pt idx="2">
                  <c:v>0.1368421052631579</c:v>
                </c:pt>
                <c:pt idx="4">
                  <c:v>0.14509803921568629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CE-44D8-A627-B5C94BBFB2B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01061695"/>
        <c:axId val="901063359"/>
      </c:barChart>
      <c:catAx>
        <c:axId val="9010616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1063359"/>
        <c:crosses val="autoZero"/>
        <c:auto val="1"/>
        <c:lblAlgn val="ctr"/>
        <c:lblOffset val="100"/>
        <c:noMultiLvlLbl val="0"/>
      </c:catAx>
      <c:valAx>
        <c:axId val="90106335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01061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  <a:latin typeface="hh sans" pitchFamily="2" charset="-52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27784407410228E-2"/>
          <c:y val="1.0295292497771717E-2"/>
          <c:w val="0.94874443118517959"/>
          <c:h val="0.987918817144569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6.7796610169491525E-2</c:v>
                </c:pt>
                <c:pt idx="1">
                  <c:v>0.1111111111111111</c:v>
                </c:pt>
                <c:pt idx="2">
                  <c:v>0.12030075187969924</c:v>
                </c:pt>
                <c:pt idx="4">
                  <c:v>0.10588235294117647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A7-46F2-9AD5-B4A0DEC70D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B8CFDA"/>
            </a:solidFill>
            <a:ln>
              <a:solidFill>
                <a:srgbClr val="B8CFDA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9.6399442856763325E-3"/>
                  <c:y val="-2.9673049721283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A7-46F2-9AD5-B4A0DEC70D11}"/>
                </c:ext>
              </c:extLst>
            </c:dLbl>
            <c:dLbl>
              <c:idx val="3"/>
              <c:layout>
                <c:manualLayout>
                  <c:x val="1.2049930357095416E-2"/>
                  <c:y val="-5.439996272267512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A7-46F2-9AD5-B4A0DEC70D11}"/>
                </c:ext>
              </c:extLst>
            </c:dLbl>
            <c:dLbl>
              <c:idx val="7"/>
              <c:layout>
                <c:manualLayout>
                  <c:x val="6.9893957474755162E-3"/>
                  <c:y val="-4.71862121823040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A7-46F2-9AD5-B4A0DEC70D1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A7-46F2-9AD5-B4A0DEC70D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0.32203389830508472</c:v>
                </c:pt>
                <c:pt idx="1">
                  <c:v>0.23809523809523808</c:v>
                </c:pt>
                <c:pt idx="2">
                  <c:v>0.3007518796992481</c:v>
                </c:pt>
                <c:pt idx="4">
                  <c:v>0.29019607843137257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A7-46F2-9AD5-B4A0DEC70D1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8A8881"/>
            </a:solidFill>
            <a:ln>
              <a:solidFill>
                <a:srgbClr val="8A8881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A7-46F2-9AD5-B4A0DEC70D1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A7-46F2-9AD5-B4A0DEC70D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0.30508474576271188</c:v>
                </c:pt>
                <c:pt idx="1">
                  <c:v>0.22222222222222221</c:v>
                </c:pt>
                <c:pt idx="2">
                  <c:v>0.18045112781954886</c:v>
                </c:pt>
                <c:pt idx="4">
                  <c:v>0.2196078431372549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A7-46F2-9AD5-B4A0DEC70D1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FAD387"/>
            </a:solidFill>
            <a:ln>
              <a:solidFill>
                <a:srgbClr val="FAD387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0.15254237288135594</c:v>
                </c:pt>
                <c:pt idx="1">
                  <c:v>0.19047619047619047</c:v>
                </c:pt>
                <c:pt idx="2">
                  <c:v>0.19548872180451127</c:v>
                </c:pt>
                <c:pt idx="4">
                  <c:v>0.18431372549019609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5A7-46F2-9AD5-B4A0DEC70D1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rgbClr val="D5E8FF"/>
            </a:solidFill>
            <a:ln>
              <a:solidFill>
                <a:srgbClr val="D5E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Лист1!$F$2:$F$6</c:f>
              <c:numCache>
                <c:formatCode>0%</c:formatCode>
                <c:ptCount val="5"/>
                <c:pt idx="0">
                  <c:v>1.6949152542372881E-2</c:v>
                </c:pt>
                <c:pt idx="1">
                  <c:v>7.9365079365079361E-2</c:v>
                </c:pt>
                <c:pt idx="2">
                  <c:v>6.0150375939849621E-2</c:v>
                </c:pt>
                <c:pt idx="4">
                  <c:v>5.4901960784313725E-2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5A7-46F2-9AD5-B4A0DEC70D1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Лист1!$G$2:$G$6</c:f>
              <c:numCache>
                <c:formatCode>0%</c:formatCode>
                <c:ptCount val="5"/>
                <c:pt idx="0">
                  <c:v>0.13559322033898305</c:v>
                </c:pt>
                <c:pt idx="1">
                  <c:v>0.15873015873015872</c:v>
                </c:pt>
                <c:pt idx="2">
                  <c:v>0.14285714285714285</c:v>
                </c:pt>
                <c:pt idx="4">
                  <c:v>0.14509803921568629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5A7-46F2-9AD5-B4A0DEC70D1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01061695"/>
        <c:axId val="901063359"/>
      </c:barChart>
      <c:catAx>
        <c:axId val="9010616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1063359"/>
        <c:crosses val="autoZero"/>
        <c:auto val="1"/>
        <c:lblAlgn val="ctr"/>
        <c:lblOffset val="100"/>
        <c:noMultiLvlLbl val="0"/>
      </c:catAx>
      <c:valAx>
        <c:axId val="90106335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01061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  <a:latin typeface="hh sans" pitchFamily="2" charset="-52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901260101124988E-2"/>
          <c:y val="0"/>
          <c:w val="0.8123981388924105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8363961132330723E-2"/>
                  <c:y val="1.311442927774664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1B1B1B"/>
                      </a:solidFill>
                      <a:latin typeface="hh sans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90157925221457"/>
                      <c:h val="2.82963316130190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7F4-4139-B9FE-D263C4B8D6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1B1B1B"/>
                    </a:solidFill>
                    <a:latin typeface="hh sans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0.4</c:v>
                </c:pt>
                <c:pt idx="1">
                  <c:v>0.2196078431372549</c:v>
                </c:pt>
                <c:pt idx="2">
                  <c:v>0.20392156862745098</c:v>
                </c:pt>
                <c:pt idx="3">
                  <c:v>0.19607843137254902</c:v>
                </c:pt>
                <c:pt idx="4">
                  <c:v>0.13725490196078433</c:v>
                </c:pt>
                <c:pt idx="5">
                  <c:v>0.17254901960784313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89-41E3-865C-8237EDCDB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15467248"/>
        <c:axId val="1415468912"/>
      </c:barChart>
      <c:catAx>
        <c:axId val="1415467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415468912"/>
        <c:crosses val="autoZero"/>
        <c:auto val="1"/>
        <c:lblAlgn val="ctr"/>
        <c:lblOffset val="100"/>
        <c:noMultiLvlLbl val="0"/>
      </c:catAx>
      <c:valAx>
        <c:axId val="14154689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1546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901260101124988E-2"/>
          <c:y val="0"/>
          <c:w val="0.5852042820862817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8363961132330723E-2"/>
                  <c:y val="1.311442927774664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1B1B1B"/>
                      </a:solidFill>
                      <a:latin typeface="hh sans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90157925221457"/>
                      <c:h val="2.82963316130190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7F4-4139-B9FE-D263C4B8D6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1B1B1B"/>
                    </a:solidFill>
                    <a:latin typeface="hh sans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0.35294117647058826</c:v>
                </c:pt>
                <c:pt idx="1">
                  <c:v>0.28627450980392155</c:v>
                </c:pt>
                <c:pt idx="2">
                  <c:v>0.27058823529411763</c:v>
                </c:pt>
                <c:pt idx="3">
                  <c:v>0.25098039215686274</c:v>
                </c:pt>
                <c:pt idx="4">
                  <c:v>0.10588235294117647</c:v>
                </c:pt>
                <c:pt idx="5">
                  <c:v>0.26666666666666666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89-41E3-865C-8237EDCDB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15467248"/>
        <c:axId val="1415468912"/>
      </c:barChart>
      <c:catAx>
        <c:axId val="1415467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415468912"/>
        <c:crosses val="autoZero"/>
        <c:auto val="1"/>
        <c:lblAlgn val="ctr"/>
        <c:lblOffset val="100"/>
        <c:noMultiLvlLbl val="0"/>
      </c:catAx>
      <c:valAx>
        <c:axId val="14154689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1546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27784407410228E-2"/>
          <c:y val="1.0295292497771717E-2"/>
          <c:w val="0.94874443118517959"/>
          <c:h val="0.987918817144569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999A"/>
            </a:solidFill>
            <a:ln>
              <a:solidFill>
                <a:srgbClr val="FF999A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0.82499999999999996</c:v>
                </c:pt>
                <c:pt idx="1">
                  <c:v>0.83333333333333337</c:v>
                </c:pt>
                <c:pt idx="2">
                  <c:v>0.78947368421052633</c:v>
                </c:pt>
                <c:pt idx="4">
                  <c:v>0.77254901960784317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44-4D50-A7F5-474D5F8084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6667"/>
            </a:solidFill>
            <a:ln>
              <a:solidFill>
                <a:srgbClr val="FF6667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9.6399442856763325E-3"/>
                  <c:y val="-2.9673049721283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44-4D50-A7F5-474D5F808440}"/>
                </c:ext>
              </c:extLst>
            </c:dLbl>
            <c:dLbl>
              <c:idx val="3"/>
              <c:layout>
                <c:manualLayout>
                  <c:x val="1.2049930357095416E-2"/>
                  <c:y val="-5.439996272267512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25-4FDC-BB5F-17D6F784BF8A}"/>
                </c:ext>
              </c:extLst>
            </c:dLbl>
            <c:dLbl>
              <c:idx val="7"/>
              <c:layout>
                <c:manualLayout>
                  <c:x val="6.9893957474755162E-3"/>
                  <c:y val="-4.71862121823040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AD-422C-B649-EC59CF7F336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AD-422C-B649-EC59CF7F33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7.4999999999999997E-2</c:v>
                </c:pt>
                <c:pt idx="1">
                  <c:v>2.7777777777777776E-2</c:v>
                </c:pt>
                <c:pt idx="2">
                  <c:v>0.12631578947368421</c:v>
                </c:pt>
                <c:pt idx="4">
                  <c:v>9.0196078431372548E-2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44-4D50-A7F5-474D5F80844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44-4D50-A7F5-474D5F80844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44-4D50-A7F5-474D5F8084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7.4999999999999997E-2</c:v>
                </c:pt>
                <c:pt idx="1">
                  <c:v>8.3333333333333329E-2</c:v>
                </c:pt>
                <c:pt idx="2">
                  <c:v>6.3157894736842107E-2</c:v>
                </c:pt>
                <c:pt idx="4">
                  <c:v>7.0588235294117646E-2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44-4D50-A7F5-474D5F80844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2.5000000000000001E-2</c:v>
                </c:pt>
                <c:pt idx="1">
                  <c:v>5.5555555555555552E-2</c:v>
                </c:pt>
                <c:pt idx="2">
                  <c:v>2.1052631578947368E-2</c:v>
                </c:pt>
                <c:pt idx="4">
                  <c:v>6.6666666666666666E-2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AD-422C-B649-EC59CF7F33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01061695"/>
        <c:axId val="901063359"/>
      </c:barChart>
      <c:catAx>
        <c:axId val="9010616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1063359"/>
        <c:crosses val="autoZero"/>
        <c:auto val="1"/>
        <c:lblAlgn val="ctr"/>
        <c:lblOffset val="100"/>
        <c:noMultiLvlLbl val="0"/>
      </c:catAx>
      <c:valAx>
        <c:axId val="90106335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01061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  <a:latin typeface="hh sans" pitchFamily="2" charset="-52"/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27784407410228E-2"/>
          <c:y val="1.0295292497771717E-2"/>
          <c:w val="0.94874443118517959"/>
          <c:h val="0.987918817144569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999A"/>
            </a:solidFill>
            <a:ln>
              <a:solidFill>
                <a:srgbClr val="FF999A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0.83050847457627119</c:v>
                </c:pt>
                <c:pt idx="1">
                  <c:v>0.84126984126984128</c:v>
                </c:pt>
                <c:pt idx="2">
                  <c:v>0.7142857142857143</c:v>
                </c:pt>
                <c:pt idx="4">
                  <c:v>0.77254901960784317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44-4D50-A7F5-474D5F8084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6667"/>
            </a:solidFill>
            <a:ln>
              <a:solidFill>
                <a:srgbClr val="FF6667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9.6399442856763325E-3"/>
                  <c:y val="-2.9673049721283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44-4D50-A7F5-474D5F808440}"/>
                </c:ext>
              </c:extLst>
            </c:dLbl>
            <c:dLbl>
              <c:idx val="3"/>
              <c:layout>
                <c:manualLayout>
                  <c:x val="1.2049930357095416E-2"/>
                  <c:y val="-5.439996272267512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25-4FDC-BB5F-17D6F784BF8A}"/>
                </c:ext>
              </c:extLst>
            </c:dLbl>
            <c:dLbl>
              <c:idx val="7"/>
              <c:layout>
                <c:manualLayout>
                  <c:x val="6.9893957474755162E-3"/>
                  <c:y val="-4.71862121823040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AD-422C-B649-EC59CF7F336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AD-422C-B649-EC59CF7F33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8.4745762711864403E-2</c:v>
                </c:pt>
                <c:pt idx="1">
                  <c:v>9.5238095238095233E-2</c:v>
                </c:pt>
                <c:pt idx="2">
                  <c:v>9.0225563909774431E-2</c:v>
                </c:pt>
                <c:pt idx="4">
                  <c:v>9.0196078431372548E-2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44-4D50-A7F5-474D5F80844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44-4D50-A7F5-474D5F80844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44-4D50-A7F5-474D5F8084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5.0847457627118647E-2</c:v>
                </c:pt>
                <c:pt idx="1">
                  <c:v>6.3492063492063489E-2</c:v>
                </c:pt>
                <c:pt idx="2">
                  <c:v>8.2706766917293228E-2</c:v>
                </c:pt>
                <c:pt idx="4">
                  <c:v>7.0588235294117646E-2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44-4D50-A7F5-474D5F80844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3.3898305084745763E-2</c:v>
                </c:pt>
                <c:pt idx="1">
                  <c:v>0</c:v>
                </c:pt>
                <c:pt idx="2">
                  <c:v>0.11278195488721804</c:v>
                </c:pt>
                <c:pt idx="4">
                  <c:v>6.6666666666666666E-2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AD-422C-B649-EC59CF7F33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01061695"/>
        <c:axId val="901063359"/>
      </c:barChart>
      <c:catAx>
        <c:axId val="9010616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1063359"/>
        <c:crosses val="autoZero"/>
        <c:auto val="1"/>
        <c:lblAlgn val="ctr"/>
        <c:lblOffset val="100"/>
        <c:noMultiLvlLbl val="0"/>
      </c:catAx>
      <c:valAx>
        <c:axId val="90106335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01061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  <a:latin typeface="hh sans" pitchFamily="2" charset="-52"/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27784407410228E-2"/>
          <c:y val="1.0295292497771717E-2"/>
          <c:w val="0.94874443118517959"/>
          <c:h val="0.987918817144569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2.5000000000000001E-2</c:v>
                </c:pt>
                <c:pt idx="1">
                  <c:v>5.5555555555555552E-2</c:v>
                </c:pt>
                <c:pt idx="2">
                  <c:v>8.4210526315789472E-2</c:v>
                </c:pt>
                <c:pt idx="4">
                  <c:v>6.2745098039215685E-2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40-493B-9C91-3E37319C55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6667"/>
            </a:solidFill>
            <a:ln>
              <a:solidFill>
                <a:srgbClr val="FF6667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9.6399442856763325E-3"/>
                  <c:y val="-2.9673049721283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40-493B-9C91-3E37319C5538}"/>
                </c:ext>
              </c:extLst>
            </c:dLbl>
            <c:dLbl>
              <c:idx val="3"/>
              <c:layout>
                <c:manualLayout>
                  <c:x val="1.2049930357095416E-2"/>
                  <c:y val="-5.439996272267512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40-493B-9C91-3E37319C5538}"/>
                </c:ext>
              </c:extLst>
            </c:dLbl>
            <c:dLbl>
              <c:idx val="7"/>
              <c:layout>
                <c:manualLayout>
                  <c:x val="6.9893957474755162E-3"/>
                  <c:y val="-4.71862121823040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40-493B-9C91-3E37319C553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40-493B-9C91-3E37319C5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0.15</c:v>
                </c:pt>
                <c:pt idx="1">
                  <c:v>0.16666666666666666</c:v>
                </c:pt>
                <c:pt idx="2">
                  <c:v>0.1368421052631579</c:v>
                </c:pt>
                <c:pt idx="4">
                  <c:v>0.12941176470588237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40-493B-9C91-3E37319C55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B8CFDA"/>
            </a:solidFill>
            <a:ln>
              <a:solidFill>
                <a:srgbClr val="B8CFDA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40-493B-9C91-3E37319C553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40-493B-9C91-3E37319C5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0.6</c:v>
                </c:pt>
                <c:pt idx="1">
                  <c:v>0.47222222222222221</c:v>
                </c:pt>
                <c:pt idx="2">
                  <c:v>0.57894736842105265</c:v>
                </c:pt>
                <c:pt idx="4">
                  <c:v>0.61176470588235299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40-493B-9C91-3E37319C553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CFCCC2"/>
            </a:solidFill>
            <a:ln>
              <a:solidFill>
                <a:srgbClr val="CFCCC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7.4999999999999997E-2</c:v>
                </c:pt>
                <c:pt idx="1">
                  <c:v>8.3333333333333329E-2</c:v>
                </c:pt>
                <c:pt idx="2">
                  <c:v>5.2631578947368418E-2</c:v>
                </c:pt>
                <c:pt idx="4">
                  <c:v>6.2745098039215685E-2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640-493B-9C91-3E37319C553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rgbClr val="8A8881"/>
            </a:solidFill>
            <a:ln>
              <a:solidFill>
                <a:srgbClr val="8A888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Лист1!$F$2:$F$6</c:f>
              <c:numCache>
                <c:formatCode>0%</c:formatCode>
                <c:ptCount val="5"/>
                <c:pt idx="0">
                  <c:v>0.15</c:v>
                </c:pt>
                <c:pt idx="1">
                  <c:v>0.22222222222222221</c:v>
                </c:pt>
                <c:pt idx="2">
                  <c:v>0.14736842105263157</c:v>
                </c:pt>
                <c:pt idx="4">
                  <c:v>0.13333333333333333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96-465B-88A2-0A1886E34F4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01061695"/>
        <c:axId val="901063359"/>
      </c:barChart>
      <c:catAx>
        <c:axId val="9010616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1063359"/>
        <c:crosses val="autoZero"/>
        <c:auto val="1"/>
        <c:lblAlgn val="ctr"/>
        <c:lblOffset val="100"/>
        <c:noMultiLvlLbl val="0"/>
      </c:catAx>
      <c:valAx>
        <c:axId val="90106335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01061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  <a:latin typeface="hh sans" pitchFamily="2" charset="-52"/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27784407410228E-2"/>
          <c:y val="1.0295292497771717E-2"/>
          <c:w val="0.94874443118517959"/>
          <c:h val="0.987918817144569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1.6949152542372881E-2</c:v>
                </c:pt>
                <c:pt idx="1">
                  <c:v>3.1746031746031744E-2</c:v>
                </c:pt>
                <c:pt idx="2">
                  <c:v>9.7744360902255634E-2</c:v>
                </c:pt>
                <c:pt idx="4">
                  <c:v>6.2745098039215685E-2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40-493B-9C91-3E37319C55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6667"/>
            </a:solidFill>
            <a:ln>
              <a:solidFill>
                <a:srgbClr val="FF6667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9.6399442856763325E-3"/>
                  <c:y val="-2.9673049721283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40-493B-9C91-3E37319C5538}"/>
                </c:ext>
              </c:extLst>
            </c:dLbl>
            <c:dLbl>
              <c:idx val="3"/>
              <c:layout>
                <c:manualLayout>
                  <c:x val="1.2049930357095416E-2"/>
                  <c:y val="-5.439996272267512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40-493B-9C91-3E37319C5538}"/>
                </c:ext>
              </c:extLst>
            </c:dLbl>
            <c:dLbl>
              <c:idx val="7"/>
              <c:layout>
                <c:manualLayout>
                  <c:x val="6.9893957474755162E-3"/>
                  <c:y val="-4.71862121823040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40-493B-9C91-3E37319C553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40-493B-9C91-3E37319C5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0.11864406779661017</c:v>
                </c:pt>
                <c:pt idx="1">
                  <c:v>0.14285714285714285</c:v>
                </c:pt>
                <c:pt idx="2">
                  <c:v>0.12781954887218044</c:v>
                </c:pt>
                <c:pt idx="4">
                  <c:v>0.12941176470588237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40-493B-9C91-3E37319C55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B8CFDA"/>
            </a:solidFill>
            <a:ln>
              <a:solidFill>
                <a:srgbClr val="B8CFDA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40-493B-9C91-3E37319C553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40-493B-9C91-3E37319C5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0.57627118644067798</c:v>
                </c:pt>
                <c:pt idx="1">
                  <c:v>0.52380952380952384</c:v>
                </c:pt>
                <c:pt idx="2">
                  <c:v>0.66917293233082709</c:v>
                </c:pt>
                <c:pt idx="4">
                  <c:v>0.61176470588235299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40-493B-9C91-3E37319C553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CFCCC2"/>
            </a:solidFill>
            <a:ln>
              <a:solidFill>
                <a:srgbClr val="CFCCC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6.7796610169491525E-2</c:v>
                </c:pt>
                <c:pt idx="1">
                  <c:v>6.3492063492063489E-2</c:v>
                </c:pt>
                <c:pt idx="2">
                  <c:v>6.0150375939849621E-2</c:v>
                </c:pt>
                <c:pt idx="4">
                  <c:v>6.2745098039215685E-2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640-493B-9C91-3E37319C553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rgbClr val="8A8881"/>
            </a:solidFill>
            <a:ln>
              <a:solidFill>
                <a:srgbClr val="8A888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Лист1!$F$2:$F$6</c:f>
              <c:numCache>
                <c:formatCode>0%</c:formatCode>
                <c:ptCount val="5"/>
                <c:pt idx="0">
                  <c:v>0.22033898305084745</c:v>
                </c:pt>
                <c:pt idx="1">
                  <c:v>0.23809523809523808</c:v>
                </c:pt>
                <c:pt idx="2">
                  <c:v>4.5112781954887216E-2</c:v>
                </c:pt>
                <c:pt idx="4">
                  <c:v>0.13333333333333333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96-465B-88A2-0A1886E34F4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01061695"/>
        <c:axId val="901063359"/>
      </c:barChart>
      <c:catAx>
        <c:axId val="9010616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1063359"/>
        <c:crosses val="autoZero"/>
        <c:auto val="1"/>
        <c:lblAlgn val="ctr"/>
        <c:lblOffset val="100"/>
        <c:noMultiLvlLbl val="0"/>
      </c:catAx>
      <c:valAx>
        <c:axId val="90106335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01061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  <a:latin typeface="hh sans" pitchFamily="2" charset="-52"/>
        </a:defRPr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901260101124988E-2"/>
          <c:y val="0"/>
          <c:w val="0.5852042820862817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8363961132330723E-2"/>
                  <c:y val="1.311442927774664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1B1B1B"/>
                      </a:solidFill>
                      <a:latin typeface="hh sans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90157925221457"/>
                      <c:h val="2.82963316130190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7F4-4139-B9FE-D263C4B8D6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1B1B1B"/>
                    </a:solidFill>
                    <a:latin typeface="hh sans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0.44705882352941179</c:v>
                </c:pt>
                <c:pt idx="1">
                  <c:v>0.25098039215686274</c:v>
                </c:pt>
                <c:pt idx="2">
                  <c:v>0.23137254901960785</c:v>
                </c:pt>
                <c:pt idx="3">
                  <c:v>0.13725490196078433</c:v>
                </c:pt>
                <c:pt idx="4">
                  <c:v>0.22745098039215686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89-41E3-865C-8237EDCDB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15467248"/>
        <c:axId val="1415468912"/>
      </c:barChart>
      <c:catAx>
        <c:axId val="1415467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415468912"/>
        <c:crosses val="autoZero"/>
        <c:auto val="1"/>
        <c:lblAlgn val="ctr"/>
        <c:lblOffset val="100"/>
        <c:noMultiLvlLbl val="0"/>
      </c:catAx>
      <c:valAx>
        <c:axId val="14154689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1546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901260101124988E-2"/>
          <c:y val="0"/>
          <c:w val="0.5852042820862817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8363961132330723E-2"/>
                  <c:y val="1.311442927774664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1B1B1B"/>
                      </a:solidFill>
                      <a:latin typeface="hh sans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90157925221457"/>
                      <c:h val="2.82963316130190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7F4-4139-B9FE-D263C4B8D6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1B1B1B"/>
                    </a:solidFill>
                    <a:latin typeface="hh sans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0.33333333333333331</c:v>
                </c:pt>
                <c:pt idx="1">
                  <c:v>0.23529411764705882</c:v>
                </c:pt>
                <c:pt idx="2">
                  <c:v>0.19215686274509805</c:v>
                </c:pt>
                <c:pt idx="3">
                  <c:v>0.18823529411764706</c:v>
                </c:pt>
                <c:pt idx="4">
                  <c:v>0.24705882352941178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89-41E3-865C-8237EDCDB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15467248"/>
        <c:axId val="1415468912"/>
      </c:barChart>
      <c:catAx>
        <c:axId val="1415467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415468912"/>
        <c:crosses val="autoZero"/>
        <c:auto val="1"/>
        <c:lblAlgn val="ctr"/>
        <c:lblOffset val="100"/>
        <c:noMultiLvlLbl val="0"/>
      </c:catAx>
      <c:valAx>
        <c:axId val="14154689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1546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816892246756655E-2"/>
          <c:y val="1.0022392482551924E-2"/>
          <c:w val="0.87234217219779808"/>
          <c:h val="0.987983099211009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0.23137254901960785</c:v>
                </c:pt>
                <c:pt idx="1">
                  <c:v>0.24705882352941178</c:v>
                </c:pt>
                <c:pt idx="2">
                  <c:v>0.52156862745098043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1-4CC1-82D7-7E80705241F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818735488"/>
        <c:axId val="1819047072"/>
      </c:barChart>
      <c:catAx>
        <c:axId val="1818735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19047072"/>
        <c:crosses val="autoZero"/>
        <c:auto val="1"/>
        <c:lblAlgn val="ctr"/>
        <c:lblOffset val="100"/>
        <c:noMultiLvlLbl val="0"/>
      </c:catAx>
      <c:valAx>
        <c:axId val="1819047072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1873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2400"/>
      </a:pPr>
      <a:endParaRPr lang="ru-RU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901260101124988E-2"/>
          <c:y val="0"/>
          <c:w val="0.5509108681769270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8A8881"/>
              </a:solidFill>
              <a:ln>
                <a:solidFill>
                  <a:srgbClr val="8A888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E202-41C1-B61B-396906596C9E}"/>
              </c:ext>
            </c:extLst>
          </c:dPt>
          <c:dLbls>
            <c:dLbl>
              <c:idx val="0"/>
              <c:layout>
                <c:manualLayout>
                  <c:x val="-2.8363961132330723E-2"/>
                  <c:y val="1.311442927774664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1B1B1B"/>
                      </a:solidFill>
                      <a:latin typeface="hh sans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90157925221457"/>
                      <c:h val="2.82963316130190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7F4-4139-B9FE-D263C4B8D6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1B1B1B"/>
                    </a:solidFill>
                    <a:latin typeface="hh sans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0.22745098039215686</c:v>
                </c:pt>
                <c:pt idx="1">
                  <c:v>0.18431372549019609</c:v>
                </c:pt>
                <c:pt idx="2">
                  <c:v>0.12941176470588237</c:v>
                </c:pt>
                <c:pt idx="3">
                  <c:v>0.12156862745098039</c:v>
                </c:pt>
                <c:pt idx="4">
                  <c:v>9.4117647058823528E-2</c:v>
                </c:pt>
                <c:pt idx="5">
                  <c:v>6.2745098039215685E-2</c:v>
                </c:pt>
                <c:pt idx="6">
                  <c:v>2.3529411764705882E-2</c:v>
                </c:pt>
                <c:pt idx="7">
                  <c:v>1.5686274509803921E-2</c:v>
                </c:pt>
                <c:pt idx="8">
                  <c:v>0.4823529411764706</c:v>
                </c:pt>
                <c:pt idx="9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89-41E3-865C-8237EDCDB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15467248"/>
        <c:axId val="1415468912"/>
      </c:barChart>
      <c:catAx>
        <c:axId val="1415467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415468912"/>
        <c:crosses val="autoZero"/>
        <c:auto val="1"/>
        <c:lblAlgn val="ctr"/>
        <c:lblOffset val="100"/>
        <c:noMultiLvlLbl val="0"/>
      </c:catAx>
      <c:valAx>
        <c:axId val="14154689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1546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27784407410228E-2"/>
          <c:y val="1.0295292497771717E-2"/>
          <c:w val="0.94874443118517959"/>
          <c:h val="0.987918817144569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7.4999999999999997E-2</c:v>
                </c:pt>
                <c:pt idx="1">
                  <c:v>8.3333333333333329E-2</c:v>
                </c:pt>
                <c:pt idx="2">
                  <c:v>5.2631578947368418E-2</c:v>
                </c:pt>
                <c:pt idx="4">
                  <c:v>6.2745098039215685E-2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44-4D50-A7F5-474D5F8084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6667"/>
            </a:solidFill>
            <a:ln>
              <a:solidFill>
                <a:srgbClr val="FF6667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9.6399442856763325E-3"/>
                  <c:y val="-2.9673049721283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44-4D50-A7F5-474D5F808440}"/>
                </c:ext>
              </c:extLst>
            </c:dLbl>
            <c:dLbl>
              <c:idx val="3"/>
              <c:layout>
                <c:manualLayout>
                  <c:x val="1.2049930357095416E-2"/>
                  <c:y val="-5.439996272267512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25-4FDC-BB5F-17D6F784BF8A}"/>
                </c:ext>
              </c:extLst>
            </c:dLbl>
            <c:dLbl>
              <c:idx val="7"/>
              <c:layout>
                <c:manualLayout>
                  <c:x val="6.9893957474755162E-3"/>
                  <c:y val="-4.71862121823040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AD-422C-B649-EC59CF7F336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AD-422C-B649-EC59CF7F33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0.3</c:v>
                </c:pt>
                <c:pt idx="1">
                  <c:v>0.5</c:v>
                </c:pt>
                <c:pt idx="2">
                  <c:v>0.18947368421052632</c:v>
                </c:pt>
                <c:pt idx="4">
                  <c:v>0.27843137254901962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44-4D50-A7F5-474D5F80844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8A8881"/>
            </a:solidFill>
            <a:ln>
              <a:solidFill>
                <a:srgbClr val="8A8881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44-4D50-A7F5-474D5F80844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44-4D50-A7F5-474D5F8084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0.5</c:v>
                </c:pt>
                <c:pt idx="1">
                  <c:v>0.3611111111111111</c:v>
                </c:pt>
                <c:pt idx="2">
                  <c:v>0.65263157894736845</c:v>
                </c:pt>
                <c:pt idx="4">
                  <c:v>0.53333333333333333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44-4D50-A7F5-474D5F80844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DFE0E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0.125</c:v>
                </c:pt>
                <c:pt idx="1">
                  <c:v>5.5555555555555552E-2</c:v>
                </c:pt>
                <c:pt idx="2">
                  <c:v>0.10526315789473684</c:v>
                </c:pt>
                <c:pt idx="4">
                  <c:v>0.12549019607843137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AD-422C-B649-EC59CF7F33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01061695"/>
        <c:axId val="901063359"/>
      </c:barChart>
      <c:catAx>
        <c:axId val="9010616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1063359"/>
        <c:crosses val="autoZero"/>
        <c:auto val="1"/>
        <c:lblAlgn val="ctr"/>
        <c:lblOffset val="100"/>
        <c:noMultiLvlLbl val="0"/>
      </c:catAx>
      <c:valAx>
        <c:axId val="90106335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01061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  <a:latin typeface="hh sans" pitchFamily="2" charset="-52"/>
        </a:defRPr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27784407410228E-2"/>
          <c:y val="1.0295292497771717E-2"/>
          <c:w val="0.94874443118517959"/>
          <c:h val="0.987918817144569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0.10169491525423729</c:v>
                </c:pt>
                <c:pt idx="1">
                  <c:v>6.3492063492063489E-2</c:v>
                </c:pt>
                <c:pt idx="2">
                  <c:v>4.5112781954887216E-2</c:v>
                </c:pt>
                <c:pt idx="4">
                  <c:v>6.2745098039215685E-2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44-4D50-A7F5-474D5F8084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6667"/>
            </a:solidFill>
            <a:ln>
              <a:solidFill>
                <a:srgbClr val="FF6667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9.6399442856763325E-3"/>
                  <c:y val="-2.9673049721283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44-4D50-A7F5-474D5F808440}"/>
                </c:ext>
              </c:extLst>
            </c:dLbl>
            <c:dLbl>
              <c:idx val="3"/>
              <c:layout>
                <c:manualLayout>
                  <c:x val="1.2049930357095416E-2"/>
                  <c:y val="-5.439996272267512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25-4FDC-BB5F-17D6F784BF8A}"/>
                </c:ext>
              </c:extLst>
            </c:dLbl>
            <c:dLbl>
              <c:idx val="7"/>
              <c:layout>
                <c:manualLayout>
                  <c:x val="6.9893957474755162E-3"/>
                  <c:y val="-4.71862121823040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AD-422C-B649-EC59CF7F336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AD-422C-B649-EC59CF7F33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0.23728813559322035</c:v>
                </c:pt>
                <c:pt idx="1">
                  <c:v>0.31746031746031744</c:v>
                </c:pt>
                <c:pt idx="2">
                  <c:v>0.2781954887218045</c:v>
                </c:pt>
                <c:pt idx="4">
                  <c:v>0.27843137254901962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44-4D50-A7F5-474D5F80844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8A8881"/>
            </a:solidFill>
            <a:ln>
              <a:solidFill>
                <a:srgbClr val="8A8881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44-4D50-A7F5-474D5F80844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44-4D50-A7F5-474D5F8084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0.49152542372881358</c:v>
                </c:pt>
                <c:pt idx="1">
                  <c:v>0.47619047619047616</c:v>
                </c:pt>
                <c:pt idx="2">
                  <c:v>0.57894736842105265</c:v>
                </c:pt>
                <c:pt idx="4">
                  <c:v>0.53333333333333333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44-4D50-A7F5-474D5F80844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DFE0E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0.16949152542372881</c:v>
                </c:pt>
                <c:pt idx="1">
                  <c:v>0.14285714285714285</c:v>
                </c:pt>
                <c:pt idx="2">
                  <c:v>9.7744360902255634E-2</c:v>
                </c:pt>
                <c:pt idx="4">
                  <c:v>0.12549019607843137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AD-422C-B649-EC59CF7F33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01061695"/>
        <c:axId val="901063359"/>
      </c:barChart>
      <c:catAx>
        <c:axId val="9010616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1063359"/>
        <c:crosses val="autoZero"/>
        <c:auto val="1"/>
        <c:lblAlgn val="ctr"/>
        <c:lblOffset val="100"/>
        <c:noMultiLvlLbl val="0"/>
      </c:catAx>
      <c:valAx>
        <c:axId val="90106335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01061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  <a:latin typeface="hh sans" pitchFamily="2" charset="-52"/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27784407410228E-2"/>
          <c:y val="1.0295292497771717E-2"/>
          <c:w val="0.94874443118517959"/>
          <c:h val="0.987918817144569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A89-4845-9797-F574AFA55C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0.375</c:v>
                </c:pt>
                <c:pt idx="1">
                  <c:v>0.52777777777777779</c:v>
                </c:pt>
                <c:pt idx="2">
                  <c:v>0.26315789473684209</c:v>
                </c:pt>
                <c:pt idx="4">
                  <c:v>0.36078431372549019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89-4845-9797-F574AFA55C5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8A8881"/>
            </a:solidFill>
            <a:ln>
              <a:solidFill>
                <a:srgbClr val="8A888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9.6399442856763325E-3"/>
                  <c:y val="-2.9673049721283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89-4845-9797-F574AFA55C59}"/>
                </c:ext>
              </c:extLst>
            </c:dLbl>
            <c:dLbl>
              <c:idx val="3"/>
              <c:layout>
                <c:manualLayout>
                  <c:x val="1.2049930357095416E-2"/>
                  <c:y val="-5.439996272267512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89-4845-9797-F574AFA55C59}"/>
                </c:ext>
              </c:extLst>
            </c:dLbl>
            <c:dLbl>
              <c:idx val="7"/>
              <c:layout>
                <c:manualLayout>
                  <c:x val="6.9893957474755162E-3"/>
                  <c:y val="-4.71862121823040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89-4845-9797-F574AFA55C5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89-4845-9797-F574AFA55C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0.625</c:v>
                </c:pt>
                <c:pt idx="1">
                  <c:v>0.47222222222222221</c:v>
                </c:pt>
                <c:pt idx="2">
                  <c:v>0.73684210526315785</c:v>
                </c:pt>
                <c:pt idx="4">
                  <c:v>0.63921568627450975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89-4845-9797-F574AFA55C5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01061695"/>
        <c:axId val="901063359"/>
      </c:barChart>
      <c:catAx>
        <c:axId val="9010616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1063359"/>
        <c:crosses val="autoZero"/>
        <c:auto val="1"/>
        <c:lblAlgn val="ctr"/>
        <c:lblOffset val="100"/>
        <c:noMultiLvlLbl val="0"/>
      </c:catAx>
      <c:valAx>
        <c:axId val="90106335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01061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  <a:latin typeface="hh sans" pitchFamily="2" charset="-52"/>
        </a:defRPr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27784407410228E-2"/>
          <c:y val="1.0295292497771717E-2"/>
          <c:w val="0.94874443118517959"/>
          <c:h val="0.987918817144569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A89-4845-9797-F574AFA55C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0.42372881355932202</c:v>
                </c:pt>
                <c:pt idx="1">
                  <c:v>0.36507936507936506</c:v>
                </c:pt>
                <c:pt idx="2">
                  <c:v>0.33082706766917291</c:v>
                </c:pt>
                <c:pt idx="4">
                  <c:v>0.36078431372549019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89-4845-9797-F574AFA55C5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8A8881"/>
            </a:solidFill>
            <a:ln>
              <a:solidFill>
                <a:srgbClr val="8A888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9.6399442856763325E-3"/>
                  <c:y val="-2.9673049721283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89-4845-9797-F574AFA55C59}"/>
                </c:ext>
              </c:extLst>
            </c:dLbl>
            <c:dLbl>
              <c:idx val="3"/>
              <c:layout>
                <c:manualLayout>
                  <c:x val="1.2049930357095416E-2"/>
                  <c:y val="-5.439996272267512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89-4845-9797-F574AFA55C59}"/>
                </c:ext>
              </c:extLst>
            </c:dLbl>
            <c:dLbl>
              <c:idx val="7"/>
              <c:layout>
                <c:manualLayout>
                  <c:x val="6.9893957474755162E-3"/>
                  <c:y val="-4.71862121823040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89-4845-9797-F574AFA55C5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89-4845-9797-F574AFA55C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0.57627118644067798</c:v>
                </c:pt>
                <c:pt idx="1">
                  <c:v>0.63492063492063489</c:v>
                </c:pt>
                <c:pt idx="2">
                  <c:v>0.66917293233082709</c:v>
                </c:pt>
                <c:pt idx="4">
                  <c:v>0.63921568627450975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89-4845-9797-F574AFA55C5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01061695"/>
        <c:axId val="901063359"/>
      </c:barChart>
      <c:catAx>
        <c:axId val="9010616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1063359"/>
        <c:crosses val="autoZero"/>
        <c:auto val="1"/>
        <c:lblAlgn val="ctr"/>
        <c:lblOffset val="100"/>
        <c:noMultiLvlLbl val="0"/>
      </c:catAx>
      <c:valAx>
        <c:axId val="90106335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01061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  <a:latin typeface="hh sans" pitchFamily="2" charset="-52"/>
        </a:defRPr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27784407410228E-2"/>
          <c:y val="1.0295292497771717E-2"/>
          <c:w val="0.94874443118517959"/>
          <c:h val="0.987918817144569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0.17499999999999999</c:v>
                </c:pt>
                <c:pt idx="1">
                  <c:v>0.19444444444444445</c:v>
                </c:pt>
                <c:pt idx="2">
                  <c:v>8.4210526315789472E-2</c:v>
                </c:pt>
                <c:pt idx="4">
                  <c:v>0.10588235294117647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40-493B-9C91-3E37319C55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6667"/>
            </a:solidFill>
            <a:ln>
              <a:solidFill>
                <a:srgbClr val="FF6667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9.6399442856763325E-3"/>
                  <c:y val="-2.9673049721283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40-493B-9C91-3E37319C5538}"/>
                </c:ext>
              </c:extLst>
            </c:dLbl>
            <c:dLbl>
              <c:idx val="3"/>
              <c:layout>
                <c:manualLayout>
                  <c:x val="1.2049930357095416E-2"/>
                  <c:y val="-5.439996272267512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40-493B-9C91-3E37319C5538}"/>
                </c:ext>
              </c:extLst>
            </c:dLbl>
            <c:dLbl>
              <c:idx val="7"/>
              <c:layout>
                <c:manualLayout>
                  <c:x val="6.9893957474755162E-3"/>
                  <c:y val="-4.71862121823040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40-493B-9C91-3E37319C553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40-493B-9C91-3E37319C5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0.1</c:v>
                </c:pt>
                <c:pt idx="1">
                  <c:v>0.1111111111111111</c:v>
                </c:pt>
                <c:pt idx="2">
                  <c:v>7.3684210526315783E-2</c:v>
                </c:pt>
                <c:pt idx="4">
                  <c:v>7.8431372549019607E-2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40-493B-9C91-3E37319C55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999A"/>
            </a:solidFill>
            <a:ln>
              <a:solidFill>
                <a:srgbClr val="FF999A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40-493B-9C91-3E37319C553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40-493B-9C91-3E37319C55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1F-4530-9C9B-F72DBA84A94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1F-4530-9C9B-F72DBA84A9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</c:v>
                </c:pt>
                <c:pt idx="1">
                  <c:v>2.7777777777777776E-2</c:v>
                </c:pt>
                <c:pt idx="2">
                  <c:v>1.0526315789473684E-2</c:v>
                </c:pt>
                <c:pt idx="4">
                  <c:v>1.1764705882352941E-2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40-493B-9C91-3E37319C553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B8CFD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0.1</c:v>
                </c:pt>
                <c:pt idx="1">
                  <c:v>0.1388888888888889</c:v>
                </c:pt>
                <c:pt idx="2">
                  <c:v>7.3684210526315783E-2</c:v>
                </c:pt>
                <c:pt idx="4">
                  <c:v>7.8431372549019607E-2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640-493B-9C91-3E37319C553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rgbClr val="8A8881"/>
            </a:solidFill>
            <a:ln>
              <a:solidFill>
                <a:srgbClr val="8A888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Лист1!$F$2:$F$6</c:f>
              <c:numCache>
                <c:formatCode>0%</c:formatCode>
                <c:ptCount val="5"/>
                <c:pt idx="0">
                  <c:v>0.625</c:v>
                </c:pt>
                <c:pt idx="1">
                  <c:v>0.52777777777777779</c:v>
                </c:pt>
                <c:pt idx="2">
                  <c:v>0.75789473684210529</c:v>
                </c:pt>
                <c:pt idx="4">
                  <c:v>0.72549019607843135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96-465B-88A2-0A1886E34F4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01061695"/>
        <c:axId val="901063359"/>
      </c:barChart>
      <c:catAx>
        <c:axId val="9010616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1063359"/>
        <c:crosses val="autoZero"/>
        <c:auto val="1"/>
        <c:lblAlgn val="ctr"/>
        <c:lblOffset val="100"/>
        <c:noMultiLvlLbl val="0"/>
      </c:catAx>
      <c:valAx>
        <c:axId val="90106335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01061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  <a:latin typeface="hh sans" pitchFamily="2" charset="-52"/>
        </a:defRPr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27784407410228E-2"/>
          <c:y val="1.0295292497771717E-2"/>
          <c:w val="0.94874443118517959"/>
          <c:h val="0.987918817144569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0.1864406779661017</c:v>
                </c:pt>
                <c:pt idx="1">
                  <c:v>0.12698412698412698</c:v>
                </c:pt>
                <c:pt idx="2">
                  <c:v>6.0150375939849621E-2</c:v>
                </c:pt>
                <c:pt idx="4">
                  <c:v>0.10588235294117647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40-493B-9C91-3E37319C55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6667"/>
            </a:solidFill>
            <a:ln>
              <a:solidFill>
                <a:srgbClr val="FF6667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9.6399442856763325E-3"/>
                  <c:y val="-2.9673049721283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40-493B-9C91-3E37319C5538}"/>
                </c:ext>
              </c:extLst>
            </c:dLbl>
            <c:dLbl>
              <c:idx val="3"/>
              <c:layout>
                <c:manualLayout>
                  <c:x val="1.2049930357095416E-2"/>
                  <c:y val="-5.439996272267512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40-493B-9C91-3E37319C5538}"/>
                </c:ext>
              </c:extLst>
            </c:dLbl>
            <c:dLbl>
              <c:idx val="7"/>
              <c:layout>
                <c:manualLayout>
                  <c:x val="6.9893957474755162E-3"/>
                  <c:y val="-4.71862121823040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40-493B-9C91-3E37319C553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40-493B-9C91-3E37319C5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0.13559322033898305</c:v>
                </c:pt>
                <c:pt idx="1">
                  <c:v>0.12698412698412698</c:v>
                </c:pt>
                <c:pt idx="2">
                  <c:v>3.007518796992481E-2</c:v>
                </c:pt>
                <c:pt idx="4">
                  <c:v>7.8431372549019607E-2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40-493B-9C91-3E37319C55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999A"/>
            </a:solidFill>
            <a:ln>
              <a:solidFill>
                <a:srgbClr val="FF999A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40-493B-9C91-3E37319C553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40-493B-9C91-3E37319C55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1F-4530-9C9B-F72DBA84A94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1F-4530-9C9B-F72DBA84A9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3.3898305084745763E-2</c:v>
                </c:pt>
                <c:pt idx="1">
                  <c:v>1.5873015873015872E-2</c:v>
                </c:pt>
                <c:pt idx="2">
                  <c:v>0</c:v>
                </c:pt>
                <c:pt idx="4">
                  <c:v>1.1764705882352941E-2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40-493B-9C91-3E37319C553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B8CFD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0.15254237288135594</c:v>
                </c:pt>
                <c:pt idx="1">
                  <c:v>6.3492063492063489E-2</c:v>
                </c:pt>
                <c:pt idx="2">
                  <c:v>5.2631578947368418E-2</c:v>
                </c:pt>
                <c:pt idx="4">
                  <c:v>7.8431372549019607E-2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640-493B-9C91-3E37319C553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rgbClr val="8A8881"/>
            </a:solidFill>
            <a:ln>
              <a:solidFill>
                <a:srgbClr val="8A888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Лист1!$F$2:$F$6</c:f>
              <c:numCache>
                <c:formatCode>0%</c:formatCode>
                <c:ptCount val="5"/>
                <c:pt idx="0">
                  <c:v>0.49152542372881358</c:v>
                </c:pt>
                <c:pt idx="1">
                  <c:v>0.66666666666666663</c:v>
                </c:pt>
                <c:pt idx="2">
                  <c:v>0.8571428571428571</c:v>
                </c:pt>
                <c:pt idx="4">
                  <c:v>0.72549019607843135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96-465B-88A2-0A1886E34F4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01061695"/>
        <c:axId val="901063359"/>
      </c:barChart>
      <c:catAx>
        <c:axId val="9010616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1063359"/>
        <c:crosses val="autoZero"/>
        <c:auto val="1"/>
        <c:lblAlgn val="ctr"/>
        <c:lblOffset val="100"/>
        <c:noMultiLvlLbl val="0"/>
      </c:catAx>
      <c:valAx>
        <c:axId val="90106335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01061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  <a:latin typeface="hh sans" pitchFamily="2" charset="-52"/>
        </a:defRPr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27784407410228E-2"/>
          <c:y val="1.0295292497771717E-2"/>
          <c:w val="0.94874443118517959"/>
          <c:h val="0.987918817144569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7.4999999999999997E-2</c:v>
                </c:pt>
                <c:pt idx="1">
                  <c:v>5.5555555555555552E-2</c:v>
                </c:pt>
                <c:pt idx="2">
                  <c:v>8.4210526315789472E-2</c:v>
                </c:pt>
                <c:pt idx="4">
                  <c:v>7.4509803921568626E-2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44-4D50-A7F5-474D5F8084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6667"/>
            </a:solidFill>
            <a:ln>
              <a:solidFill>
                <a:srgbClr val="FF6667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9.6399442856763325E-3"/>
                  <c:y val="-2.9673049721283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44-4D50-A7F5-474D5F808440}"/>
                </c:ext>
              </c:extLst>
            </c:dLbl>
            <c:dLbl>
              <c:idx val="3"/>
              <c:layout>
                <c:manualLayout>
                  <c:x val="1.2049930357095416E-2"/>
                  <c:y val="-5.439996272267512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25-4FDC-BB5F-17D6F784BF8A}"/>
                </c:ext>
              </c:extLst>
            </c:dLbl>
            <c:dLbl>
              <c:idx val="7"/>
              <c:layout>
                <c:manualLayout>
                  <c:x val="6.9893957474755162E-3"/>
                  <c:y val="-4.71862121823040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AD-422C-B649-EC59CF7F336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AD-422C-B649-EC59CF7F33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7.4999999999999997E-2</c:v>
                </c:pt>
                <c:pt idx="1">
                  <c:v>0.1388888888888889</c:v>
                </c:pt>
                <c:pt idx="2">
                  <c:v>0.15789473684210525</c:v>
                </c:pt>
                <c:pt idx="4">
                  <c:v>0.13333333333333333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44-4D50-A7F5-474D5F80844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8A8881"/>
            </a:solidFill>
            <a:ln>
              <a:solidFill>
                <a:srgbClr val="8A8881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44-4D50-A7F5-474D5F80844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44-4D50-A7F5-474D5F8084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0.27500000000000002</c:v>
                </c:pt>
                <c:pt idx="1">
                  <c:v>0.30555555555555558</c:v>
                </c:pt>
                <c:pt idx="2">
                  <c:v>0.27368421052631581</c:v>
                </c:pt>
                <c:pt idx="4">
                  <c:v>0.25490196078431371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44-4D50-A7F5-474D5F80844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DFE0E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0.57499999999999996</c:v>
                </c:pt>
                <c:pt idx="1">
                  <c:v>0.5</c:v>
                </c:pt>
                <c:pt idx="2">
                  <c:v>0.48421052631578948</c:v>
                </c:pt>
                <c:pt idx="4">
                  <c:v>0.53725490196078429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AD-422C-B649-EC59CF7F33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01061695"/>
        <c:axId val="901063359"/>
      </c:barChart>
      <c:catAx>
        <c:axId val="9010616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1063359"/>
        <c:crosses val="autoZero"/>
        <c:auto val="1"/>
        <c:lblAlgn val="ctr"/>
        <c:lblOffset val="100"/>
        <c:noMultiLvlLbl val="0"/>
      </c:catAx>
      <c:valAx>
        <c:axId val="90106335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01061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  <a:latin typeface="hh sans" pitchFamily="2" charset="-52"/>
        </a:defRPr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27784407410228E-2"/>
          <c:y val="1.0295292497771717E-2"/>
          <c:w val="0.94874443118517959"/>
          <c:h val="0.987918817144569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3.3898305084745763E-2</c:v>
                </c:pt>
                <c:pt idx="1">
                  <c:v>9.5238095238095233E-2</c:v>
                </c:pt>
                <c:pt idx="2">
                  <c:v>8.2706766917293228E-2</c:v>
                </c:pt>
                <c:pt idx="4">
                  <c:v>7.4509803921568626E-2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44-4D50-A7F5-474D5F8084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6667"/>
            </a:solidFill>
            <a:ln>
              <a:solidFill>
                <a:srgbClr val="FF6667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9.6399442856763325E-3"/>
                  <c:y val="-2.9673049721283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44-4D50-A7F5-474D5F808440}"/>
                </c:ext>
              </c:extLst>
            </c:dLbl>
            <c:dLbl>
              <c:idx val="3"/>
              <c:layout>
                <c:manualLayout>
                  <c:x val="1.2049930357095416E-2"/>
                  <c:y val="-5.439996272267512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25-4FDC-BB5F-17D6F784BF8A}"/>
                </c:ext>
              </c:extLst>
            </c:dLbl>
            <c:dLbl>
              <c:idx val="7"/>
              <c:layout>
                <c:manualLayout>
                  <c:x val="6.9893957474755162E-3"/>
                  <c:y val="-4.71862121823040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AD-422C-B649-EC59CF7F336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AD-422C-B649-EC59CF7F33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6.7796610169491525E-2</c:v>
                </c:pt>
                <c:pt idx="1">
                  <c:v>0.20634920634920634</c:v>
                </c:pt>
                <c:pt idx="2">
                  <c:v>0.12781954887218044</c:v>
                </c:pt>
                <c:pt idx="4">
                  <c:v>0.13333333333333333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44-4D50-A7F5-474D5F80844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8A8881"/>
            </a:solidFill>
            <a:ln>
              <a:solidFill>
                <a:srgbClr val="8A8881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44-4D50-A7F5-474D5F80844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44-4D50-A7F5-474D5F8084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0.1864406779661017</c:v>
                </c:pt>
                <c:pt idx="1">
                  <c:v>0.17460317460317459</c:v>
                </c:pt>
                <c:pt idx="2">
                  <c:v>0.32330827067669171</c:v>
                </c:pt>
                <c:pt idx="4">
                  <c:v>0.25490196078431371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44-4D50-A7F5-474D5F80844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DFE0E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0.71186440677966101</c:v>
                </c:pt>
                <c:pt idx="1">
                  <c:v>0.52380952380952384</c:v>
                </c:pt>
                <c:pt idx="2">
                  <c:v>0.46616541353383456</c:v>
                </c:pt>
                <c:pt idx="4">
                  <c:v>0.53725490196078429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AD-422C-B649-EC59CF7F33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01061695"/>
        <c:axId val="901063359"/>
      </c:barChart>
      <c:catAx>
        <c:axId val="9010616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1063359"/>
        <c:crosses val="autoZero"/>
        <c:auto val="1"/>
        <c:lblAlgn val="ctr"/>
        <c:lblOffset val="100"/>
        <c:noMultiLvlLbl val="0"/>
      </c:catAx>
      <c:valAx>
        <c:axId val="90106335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01061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  <a:latin typeface="hh sans" pitchFamily="2" charset="-52"/>
        </a:defRPr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27784407410228E-2"/>
          <c:y val="1.0295292497771717E-2"/>
          <c:w val="0.94874443118517959"/>
          <c:h val="0.987918817144569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0.8</c:v>
                </c:pt>
                <c:pt idx="1">
                  <c:v>0.75</c:v>
                </c:pt>
                <c:pt idx="2">
                  <c:v>0.64210526315789473</c:v>
                </c:pt>
                <c:pt idx="4">
                  <c:v>0.68627450980392157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40-493B-9C91-3E37319C55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B8CFDA"/>
            </a:solidFill>
            <a:ln>
              <a:solidFill>
                <a:srgbClr val="B8CFDA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9.6399442856763325E-3"/>
                  <c:y val="-2.9673049721283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40-493B-9C91-3E37319C5538}"/>
                </c:ext>
              </c:extLst>
            </c:dLbl>
            <c:dLbl>
              <c:idx val="3"/>
              <c:layout>
                <c:manualLayout>
                  <c:x val="1.2049930357095416E-2"/>
                  <c:y val="-5.439996272267512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40-493B-9C91-3E37319C5538}"/>
                </c:ext>
              </c:extLst>
            </c:dLbl>
            <c:dLbl>
              <c:idx val="7"/>
              <c:layout>
                <c:manualLayout>
                  <c:x val="6.9893957474755162E-3"/>
                  <c:y val="-4.71862121823040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40-493B-9C91-3E37319C553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40-493B-9C91-3E37319C5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7.4999999999999997E-2</c:v>
                </c:pt>
                <c:pt idx="1">
                  <c:v>0.16666666666666666</c:v>
                </c:pt>
                <c:pt idx="2">
                  <c:v>0.12631578947368421</c:v>
                </c:pt>
                <c:pt idx="4">
                  <c:v>0.12941176470588237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40-493B-9C91-3E37319C55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AD387"/>
            </a:solidFill>
            <a:ln>
              <a:solidFill>
                <a:srgbClr val="FAD387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40-493B-9C91-3E37319C553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40-493B-9C91-3E37319C5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</c:v>
                </c:pt>
                <c:pt idx="1">
                  <c:v>5.5555555555555552E-2</c:v>
                </c:pt>
                <c:pt idx="2">
                  <c:v>0.11578947368421053</c:v>
                </c:pt>
                <c:pt idx="4">
                  <c:v>7.0588235294117646E-2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40-493B-9C91-3E37319C553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8A8881"/>
            </a:solidFill>
            <a:ln>
              <a:solidFill>
                <a:srgbClr val="8A8881"/>
              </a:solidFill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D1-4800-8328-8B64BDD9C2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7.4999999999999997E-2</c:v>
                </c:pt>
                <c:pt idx="1">
                  <c:v>2.7777777777777776E-2</c:v>
                </c:pt>
                <c:pt idx="2">
                  <c:v>4.2105263157894736E-2</c:v>
                </c:pt>
                <c:pt idx="4">
                  <c:v>5.0980392156862744E-2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640-493B-9C91-3E37319C553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D1-4800-8328-8B64BDD9C2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Лист1!$F$2:$F$6</c:f>
              <c:numCache>
                <c:formatCode>0%</c:formatCode>
                <c:ptCount val="5"/>
                <c:pt idx="0">
                  <c:v>0.05</c:v>
                </c:pt>
                <c:pt idx="1">
                  <c:v>0</c:v>
                </c:pt>
                <c:pt idx="2">
                  <c:v>7.3684210526315783E-2</c:v>
                </c:pt>
                <c:pt idx="4">
                  <c:v>6.2745098039215685E-2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96-465B-88A2-0A1886E34F4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01061695"/>
        <c:axId val="901063359"/>
      </c:barChart>
      <c:catAx>
        <c:axId val="9010616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1063359"/>
        <c:crosses val="autoZero"/>
        <c:auto val="1"/>
        <c:lblAlgn val="ctr"/>
        <c:lblOffset val="100"/>
        <c:noMultiLvlLbl val="0"/>
      </c:catAx>
      <c:valAx>
        <c:axId val="90106335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01061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  <a:latin typeface="hh sans" pitchFamily="2" charset="-52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816892246756655E-2"/>
          <c:y val="1.0022392482551924E-2"/>
          <c:w val="0.96683321085584906"/>
          <c:h val="0.987983099211009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0.38039215686274508</c:v>
                </c:pt>
                <c:pt idx="1">
                  <c:v>3.9215686274509803E-2</c:v>
                </c:pt>
                <c:pt idx="2">
                  <c:v>4.7058823529411764E-2</c:v>
                </c:pt>
                <c:pt idx="3">
                  <c:v>5.8823529411764705E-2</c:v>
                </c:pt>
                <c:pt idx="4">
                  <c:v>0.16078431372549021</c:v>
                </c:pt>
                <c:pt idx="5">
                  <c:v>0.31372549019607843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D6-5248-8CF8-D94544BEB1B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818735488"/>
        <c:axId val="1819047072"/>
      </c:barChart>
      <c:catAx>
        <c:axId val="1818735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19047072"/>
        <c:crosses val="autoZero"/>
        <c:auto val="1"/>
        <c:lblAlgn val="ctr"/>
        <c:lblOffset val="100"/>
        <c:noMultiLvlLbl val="0"/>
      </c:catAx>
      <c:valAx>
        <c:axId val="18190470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rgbClr val="FFFFFF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1873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2400"/>
      </a:pPr>
      <a:endParaRPr lang="ru-RU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27784407410228E-2"/>
          <c:y val="1.0295292497771717E-2"/>
          <c:w val="0.94874443118517959"/>
          <c:h val="0.987918817144569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0.67796610169491522</c:v>
                </c:pt>
                <c:pt idx="1">
                  <c:v>0.79365079365079361</c:v>
                </c:pt>
                <c:pt idx="2">
                  <c:v>0.63909774436090228</c:v>
                </c:pt>
                <c:pt idx="4">
                  <c:v>0.68627450980392157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40-493B-9C91-3E37319C55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B8CFDA"/>
            </a:solidFill>
            <a:ln>
              <a:solidFill>
                <a:srgbClr val="B8CFDA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9.6399442856763325E-3"/>
                  <c:y val="-2.9673049721283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40-493B-9C91-3E37319C5538}"/>
                </c:ext>
              </c:extLst>
            </c:dLbl>
            <c:dLbl>
              <c:idx val="3"/>
              <c:layout>
                <c:manualLayout>
                  <c:x val="1.2049930357095416E-2"/>
                  <c:y val="-5.439996272267512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40-493B-9C91-3E37319C5538}"/>
                </c:ext>
              </c:extLst>
            </c:dLbl>
            <c:dLbl>
              <c:idx val="7"/>
              <c:layout>
                <c:manualLayout>
                  <c:x val="6.9893957474755162E-3"/>
                  <c:y val="-4.71862121823040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40-493B-9C91-3E37319C553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40-493B-9C91-3E37319C5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0.11864406779661017</c:v>
                </c:pt>
                <c:pt idx="1">
                  <c:v>9.5238095238095233E-2</c:v>
                </c:pt>
                <c:pt idx="2">
                  <c:v>0.15037593984962405</c:v>
                </c:pt>
                <c:pt idx="4">
                  <c:v>0.12941176470588237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40-493B-9C91-3E37319C55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AD387"/>
            </a:solidFill>
            <a:ln>
              <a:solidFill>
                <a:srgbClr val="FAD387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40-493B-9C91-3E37319C553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40-493B-9C91-3E37319C5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6.7796610169491525E-2</c:v>
                </c:pt>
                <c:pt idx="1">
                  <c:v>6.3492063492063489E-2</c:v>
                </c:pt>
                <c:pt idx="2">
                  <c:v>7.5187969924812026E-2</c:v>
                </c:pt>
                <c:pt idx="4">
                  <c:v>7.0588235294117646E-2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40-493B-9C91-3E37319C553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8A8881"/>
            </a:solidFill>
            <a:ln>
              <a:solidFill>
                <a:srgbClr val="8A8881"/>
              </a:solidFill>
            </a:ln>
            <a:effectLst/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D1-4800-8328-8B64BDD9C2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6.7796610169491525E-2</c:v>
                </c:pt>
                <c:pt idx="1">
                  <c:v>4.7619047619047616E-2</c:v>
                </c:pt>
                <c:pt idx="2">
                  <c:v>4.5112781954887216E-2</c:v>
                </c:pt>
                <c:pt idx="4">
                  <c:v>5.0980392156862744E-2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640-493B-9C91-3E37319C553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D1-4800-8328-8B64BDD9C2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Лист1!$F$2:$F$6</c:f>
              <c:numCache>
                <c:formatCode>0%</c:formatCode>
                <c:ptCount val="5"/>
                <c:pt idx="0">
                  <c:v>6.7796610169491525E-2</c:v>
                </c:pt>
                <c:pt idx="1">
                  <c:v>0</c:v>
                </c:pt>
                <c:pt idx="2">
                  <c:v>9.0225563909774431E-2</c:v>
                </c:pt>
                <c:pt idx="4">
                  <c:v>6.2745098039215685E-2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96-465B-88A2-0A1886E34F4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01061695"/>
        <c:axId val="901063359"/>
      </c:barChart>
      <c:catAx>
        <c:axId val="9010616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1063359"/>
        <c:crosses val="autoZero"/>
        <c:auto val="1"/>
        <c:lblAlgn val="ctr"/>
        <c:lblOffset val="100"/>
        <c:noMultiLvlLbl val="0"/>
      </c:catAx>
      <c:valAx>
        <c:axId val="90106335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01061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  <a:latin typeface="hh sans" pitchFamily="2" charset="-52"/>
        </a:defRPr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901260101124988E-2"/>
          <c:y val="0"/>
          <c:w val="0.5852042820862817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6427760383546182E-3"/>
                  <c:y val="-2.619996305503870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1B1B1B"/>
                      </a:solidFill>
                      <a:latin typeface="hh sans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90157925221457"/>
                      <c:h val="6.23723825062512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7F4-4139-B9FE-D263C4B8D6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1B1B1B"/>
                    </a:solidFill>
                    <a:latin typeface="hh sans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0.44313725490196076</c:v>
                </c:pt>
                <c:pt idx="1">
                  <c:v>0.3843137254901961</c:v>
                </c:pt>
                <c:pt idx="2">
                  <c:v>0.1803921568627451</c:v>
                </c:pt>
                <c:pt idx="3">
                  <c:v>5.0980392156862744E-2</c:v>
                </c:pt>
                <c:pt idx="4">
                  <c:v>0.16470588235294117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89-41E3-865C-8237EDCDB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15467248"/>
        <c:axId val="1415468912"/>
      </c:barChart>
      <c:catAx>
        <c:axId val="1415467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415468912"/>
        <c:crosses val="autoZero"/>
        <c:auto val="1"/>
        <c:lblAlgn val="ctr"/>
        <c:lblOffset val="100"/>
        <c:noMultiLvlLbl val="0"/>
      </c:catAx>
      <c:valAx>
        <c:axId val="14154689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1546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901260101124988E-2"/>
          <c:y val="0"/>
          <c:w val="0.76897650526111039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F4-4139-B9FE-D263C4B8D6F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01-4C12-9E9E-75D0BF6DD1A0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401-4C12-9E9E-75D0BF6DD1A0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01-4C12-9E9E-75D0BF6DD1A0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401-4C12-9E9E-75D0BF6DD1A0}"/>
              </c:ext>
            </c:extLst>
          </c:dPt>
          <c:dPt>
            <c:idx val="6"/>
            <c:invertIfNegative val="0"/>
            <c:bubble3D val="0"/>
            <c:spPr>
              <a:solidFill>
                <a:srgbClr val="8A8881"/>
              </a:solidFill>
              <a:ln>
                <a:solidFill>
                  <a:srgbClr val="8A888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1F-4A55-AB7D-BF5B4DA4F00D}"/>
              </c:ext>
            </c:extLst>
          </c:dPt>
          <c:dPt>
            <c:idx val="7"/>
            <c:invertIfNegative val="0"/>
            <c:bubble3D val="0"/>
            <c:spPr>
              <a:solidFill>
                <a:srgbClr val="9EA3AE"/>
              </a:solidFill>
              <a:ln>
                <a:solidFill>
                  <a:srgbClr val="9EA3A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CA1F-4A55-AB7D-BF5B4DA4F00D}"/>
              </c:ext>
            </c:extLst>
          </c:dPt>
          <c:dLbls>
            <c:dLbl>
              <c:idx val="0"/>
              <c:layout>
                <c:manualLayout>
                  <c:x val="-2.8363961132330723E-2"/>
                  <c:y val="1.311442927774664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1B1B1B"/>
                      </a:solidFill>
                      <a:latin typeface="hh sans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90157925221457"/>
                      <c:h val="2.82963316130190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7F4-4139-B9FE-D263C4B8D6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1B1B1B"/>
                    </a:solidFill>
                    <a:latin typeface="hh sans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1.5686274509803921E-2</c:v>
                </c:pt>
                <c:pt idx="1">
                  <c:v>3.1372549019607843E-2</c:v>
                </c:pt>
                <c:pt idx="2">
                  <c:v>0.29803921568627451</c:v>
                </c:pt>
                <c:pt idx="3">
                  <c:v>0.15294117647058825</c:v>
                </c:pt>
                <c:pt idx="4">
                  <c:v>4.7058823529411764E-2</c:v>
                </c:pt>
                <c:pt idx="5">
                  <c:v>0.16078431372549021</c:v>
                </c:pt>
                <c:pt idx="6">
                  <c:v>0.2627450980392157</c:v>
                </c:pt>
                <c:pt idx="7">
                  <c:v>3.1372549019607843E-2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89-41E3-865C-8237EDCDB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15467248"/>
        <c:axId val="1415468912"/>
      </c:barChart>
      <c:catAx>
        <c:axId val="1415467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415468912"/>
        <c:crosses val="autoZero"/>
        <c:auto val="1"/>
        <c:lblAlgn val="ctr"/>
        <c:lblOffset val="100"/>
        <c:noMultiLvlLbl val="0"/>
      </c:catAx>
      <c:valAx>
        <c:axId val="14154689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1546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901260101124988E-2"/>
          <c:y val="0"/>
          <c:w val="0.72949041010040327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F4-4139-B9FE-D263C4B8D6F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01-4C12-9E9E-75D0BF6DD1A0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401-4C12-9E9E-75D0BF6DD1A0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01-4C12-9E9E-75D0BF6DD1A0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401-4C12-9E9E-75D0BF6DD1A0}"/>
              </c:ext>
            </c:extLst>
          </c:dPt>
          <c:dPt>
            <c:idx val="6"/>
            <c:invertIfNegative val="0"/>
            <c:bubble3D val="0"/>
            <c:spPr>
              <a:solidFill>
                <a:srgbClr val="8A8881"/>
              </a:solidFill>
              <a:ln>
                <a:solidFill>
                  <a:srgbClr val="8A888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427A-467F-A993-F6016A64C079}"/>
              </c:ext>
            </c:extLst>
          </c:dPt>
          <c:dPt>
            <c:idx val="7"/>
            <c:invertIfNegative val="0"/>
            <c:bubble3D val="0"/>
            <c:spPr>
              <a:solidFill>
                <a:srgbClr val="9EA3AE"/>
              </a:solidFill>
              <a:ln>
                <a:solidFill>
                  <a:srgbClr val="9EA3A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7A-467F-A993-F6016A64C079}"/>
              </c:ext>
            </c:extLst>
          </c:dPt>
          <c:dLbls>
            <c:dLbl>
              <c:idx val="0"/>
              <c:layout>
                <c:manualLayout>
                  <c:x val="-5.7381415571020167E-2"/>
                  <c:y val="-2.61958351264022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1B1B1B"/>
                      </a:solidFill>
                      <a:latin typeface="hh sans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42670809886278"/>
                      <c:h val="4.66449744016825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7F4-4139-B9FE-D263C4B8D6F2}"/>
                </c:ext>
              </c:extLst>
            </c:dLbl>
            <c:dLbl>
              <c:idx val="1"/>
              <c:layout>
                <c:manualLayout>
                  <c:x val="-4.1453956731208663E-2"/>
                  <c:y val="2.6216474769584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54354950320535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401-4C12-9E9E-75D0BF6DD1A0}"/>
                </c:ext>
              </c:extLst>
            </c:dLbl>
            <c:dLbl>
              <c:idx val="2"/>
              <c:layout>
                <c:manualLayout>
                  <c:x val="-1.658125628337535E-2"/>
                  <c:y val="4.805541406816027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17136478176285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401-4C12-9E9E-75D0BF6DD1A0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88057343552113"/>
                      <c:h val="0.103905704074484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401-4C12-9E9E-75D0BF6DD1A0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77553498452826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956-40AF-9C75-ABFDDA05F094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rgbClr val="1B1B1B"/>
                        </a:solidFill>
                        <a:latin typeface="hh sans" pitchFamily="2" charset="-52"/>
                        <a:ea typeface="+mn-ea"/>
                        <a:cs typeface="Arial" panose="020B0604020202020204" pitchFamily="34" charset="0"/>
                      </a:defRPr>
                    </a:pPr>
                    <a:fld id="{EA135EBF-0A7B-4BB8-A2DA-08BC361FB6B4}" type="VALUE">
                      <a:rPr lang="en-US" sz="1100" dirty="0"/>
                      <a:pPr>
                        <a:defRPr sz="1100">
                          <a:solidFill>
                            <a:srgbClr val="1B1B1B"/>
                          </a:solidFill>
                          <a:latin typeface="hh sans" pitchFamily="2" charset="-52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1B1B1B"/>
                      </a:solidFill>
                      <a:latin typeface="hh sans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55772871486205"/>
                      <c:h val="8.031463072066409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401-4C12-9E9E-75D0BF6DD1A0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03401182906609"/>
                      <c:h val="9.88795188003714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27A-467F-A993-F6016A64C0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1B1B1B"/>
                    </a:solidFill>
                    <a:latin typeface="hh sans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2.1052631578947368E-2</c:v>
                </c:pt>
                <c:pt idx="1">
                  <c:v>4.2105263157894736E-2</c:v>
                </c:pt>
                <c:pt idx="2">
                  <c:v>0.32631578947368423</c:v>
                </c:pt>
                <c:pt idx="3">
                  <c:v>0.11578947368421053</c:v>
                </c:pt>
                <c:pt idx="4">
                  <c:v>4.2105263157894736E-2</c:v>
                </c:pt>
                <c:pt idx="5">
                  <c:v>0.11578947368421053</c:v>
                </c:pt>
                <c:pt idx="6">
                  <c:v>0.27368421052631581</c:v>
                </c:pt>
                <c:pt idx="7">
                  <c:v>6.3157894736842107E-2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89-41E3-865C-8237EDCDB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15467248"/>
        <c:axId val="1415468912"/>
      </c:barChart>
      <c:catAx>
        <c:axId val="1415467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415468912"/>
        <c:crosses val="autoZero"/>
        <c:auto val="1"/>
        <c:lblAlgn val="ctr"/>
        <c:lblOffset val="100"/>
        <c:noMultiLvlLbl val="0"/>
      </c:catAx>
      <c:valAx>
        <c:axId val="14154689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1546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901260101124988E-2"/>
          <c:y val="0"/>
          <c:w val="0.72949041010040327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9E-4A92-B852-55AF237B2949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9E-4A92-B852-55AF237B294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B9E-4A92-B852-55AF237B2949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B9E-4A92-B852-55AF237B2949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B9E-4A92-B852-55AF237B2949}"/>
              </c:ext>
            </c:extLst>
          </c:dPt>
          <c:dPt>
            <c:idx val="6"/>
            <c:invertIfNegative val="0"/>
            <c:bubble3D val="0"/>
            <c:spPr>
              <a:solidFill>
                <a:srgbClr val="8A8881"/>
              </a:solidFill>
              <a:ln>
                <a:solidFill>
                  <a:srgbClr val="8A888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AE0-40C2-896E-847FD6322514}"/>
              </c:ext>
            </c:extLst>
          </c:dPt>
          <c:dPt>
            <c:idx val="7"/>
            <c:invertIfNegative val="0"/>
            <c:bubble3D val="0"/>
            <c:spPr>
              <a:solidFill>
                <a:srgbClr val="9EA3AE"/>
              </a:solidFill>
              <a:ln>
                <a:solidFill>
                  <a:srgbClr val="9EA3A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E0-40C2-896E-847FD6322514}"/>
              </c:ext>
            </c:extLst>
          </c:dPt>
          <c:dLbls>
            <c:dLbl>
              <c:idx val="0"/>
              <c:layout>
                <c:manualLayout>
                  <c:x val="-5.7381415571020167E-2"/>
                  <c:y val="-2.61958351264022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1B1B1B"/>
                      </a:solidFill>
                      <a:latin typeface="hh sans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42670809886278"/>
                      <c:h val="4.66449744016825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B9E-4A92-B852-55AF237B2949}"/>
                </c:ext>
              </c:extLst>
            </c:dLbl>
            <c:dLbl>
              <c:idx val="1"/>
              <c:layout>
                <c:manualLayout>
                  <c:x val="-4.1453956731208663E-2"/>
                  <c:y val="2.6216474769584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54354950320535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B9E-4A92-B852-55AF237B2949}"/>
                </c:ext>
              </c:extLst>
            </c:dLbl>
            <c:dLbl>
              <c:idx val="2"/>
              <c:layout>
                <c:manualLayout>
                  <c:x val="-1.658125628337535E-2"/>
                  <c:y val="4.805541406816027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17136478176285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B9E-4A92-B852-55AF237B2949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807927824418012"/>
                      <c:h val="0.103905704074484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B9E-4A92-B852-55AF237B2949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77553498452826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6B9E-4A92-B852-55AF237B2949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86913606037265"/>
                      <c:h val="9.59109770910280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B9E-4A92-B852-55AF237B2949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154874593620653"/>
                      <c:h val="9.88795188003714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AE0-40C2-896E-847FD63225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1B1B1B"/>
                    </a:solidFill>
                    <a:latin typeface="hh sans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0.25</c:v>
                </c:pt>
                <c:pt idx="3">
                  <c:v>0.22222222222222221</c:v>
                </c:pt>
                <c:pt idx="4">
                  <c:v>2.7777777777777776E-2</c:v>
                </c:pt>
                <c:pt idx="5">
                  <c:v>0.30555555555555558</c:v>
                </c:pt>
                <c:pt idx="6">
                  <c:v>0.16666666666666666</c:v>
                </c:pt>
                <c:pt idx="7">
                  <c:v>2.7777777777777776E-2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B9E-4A92-B852-55AF237B2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15467248"/>
        <c:axId val="1415468912"/>
      </c:barChart>
      <c:catAx>
        <c:axId val="1415467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415468912"/>
        <c:crosses val="autoZero"/>
        <c:auto val="1"/>
        <c:lblAlgn val="ctr"/>
        <c:lblOffset val="100"/>
        <c:noMultiLvlLbl val="0"/>
      </c:catAx>
      <c:valAx>
        <c:axId val="14154689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1546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901260101124988E-2"/>
          <c:y val="0"/>
          <c:w val="0.72949041010040327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4D-43ED-9BF2-7CEC3BD1E18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4D-43ED-9BF2-7CEC3BD1E180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4D-43ED-9BF2-7CEC3BD1E180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4D-43ED-9BF2-7CEC3BD1E180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74D-43ED-9BF2-7CEC3BD1E180}"/>
              </c:ext>
            </c:extLst>
          </c:dPt>
          <c:dPt>
            <c:idx val="6"/>
            <c:invertIfNegative val="0"/>
            <c:bubble3D val="0"/>
            <c:spPr>
              <a:solidFill>
                <a:srgbClr val="8A8881"/>
              </a:solidFill>
              <a:ln>
                <a:solidFill>
                  <a:srgbClr val="8A888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4894-4C1C-BB8A-DC9A1D12A013}"/>
              </c:ext>
            </c:extLst>
          </c:dPt>
          <c:dLbls>
            <c:dLbl>
              <c:idx val="0"/>
              <c:layout>
                <c:manualLayout>
                  <c:x val="-5.7381415571020167E-2"/>
                  <c:y val="-2.61958351264022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1B1B1B"/>
                      </a:solidFill>
                      <a:latin typeface="hh sans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42670809886278"/>
                      <c:h val="4.66449744016825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74D-43ED-9BF2-7CEC3BD1E180}"/>
                </c:ext>
              </c:extLst>
            </c:dLbl>
            <c:dLbl>
              <c:idx val="1"/>
              <c:layout>
                <c:manualLayout>
                  <c:x val="-4.1453956731208663E-2"/>
                  <c:y val="2.6216474769584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54354950320535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74D-43ED-9BF2-7CEC3BD1E180}"/>
                </c:ext>
              </c:extLst>
            </c:dLbl>
            <c:dLbl>
              <c:idx val="2"/>
              <c:layout>
                <c:manualLayout>
                  <c:x val="-1.658125628337535E-2"/>
                  <c:y val="4.805541406816027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17136478176285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74D-43ED-9BF2-7CEC3BD1E180}"/>
                </c:ext>
              </c:extLst>
            </c:dLbl>
            <c:dLbl>
              <c:idx val="3"/>
              <c:layout>
                <c:manualLayout>
                  <c:x val="-8.2907913462417299E-2"/>
                  <c:y val="-1.063923050275896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97884868979384"/>
                      <c:h val="0.103905704074484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74D-43ED-9BF2-7CEC3BD1E180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77553498452826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B74D-43ED-9BF2-7CEC3BD1E180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86913606037265"/>
                      <c:h val="9.59109770910280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74D-43ED-9BF2-7CEC3BD1E180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57814886866603"/>
                      <c:h val="9.88795188003714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894-4C1C-BB8A-DC9A1D12A0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1B1B1B"/>
                    </a:solidFill>
                    <a:latin typeface="hh sans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2.5000000000000001E-2</c:v>
                </c:pt>
                <c:pt idx="1">
                  <c:v>7.4999999999999997E-2</c:v>
                </c:pt>
                <c:pt idx="2">
                  <c:v>0.35</c:v>
                </c:pt>
                <c:pt idx="3">
                  <c:v>0.125</c:v>
                </c:pt>
                <c:pt idx="4">
                  <c:v>7.4999999999999997E-2</c:v>
                </c:pt>
                <c:pt idx="5">
                  <c:v>0.15</c:v>
                </c:pt>
                <c:pt idx="6">
                  <c:v>0.2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74D-43ED-9BF2-7CEC3BD1E1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15467248"/>
        <c:axId val="1415468912"/>
      </c:barChart>
      <c:catAx>
        <c:axId val="1415467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415468912"/>
        <c:crosses val="autoZero"/>
        <c:auto val="1"/>
        <c:lblAlgn val="ctr"/>
        <c:lblOffset val="100"/>
        <c:noMultiLvlLbl val="0"/>
      </c:catAx>
      <c:valAx>
        <c:axId val="14154689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1546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901581125719729E-2"/>
          <c:y val="0"/>
          <c:w val="0.72949041010040327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F4-4139-B9FE-D263C4B8D6F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01-4C12-9E9E-75D0BF6DD1A0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401-4C12-9E9E-75D0BF6DD1A0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01-4C12-9E9E-75D0BF6DD1A0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401-4C12-9E9E-75D0BF6DD1A0}"/>
              </c:ext>
            </c:extLst>
          </c:dPt>
          <c:dPt>
            <c:idx val="6"/>
            <c:invertIfNegative val="0"/>
            <c:bubble3D val="0"/>
            <c:spPr>
              <a:solidFill>
                <a:srgbClr val="8A8881"/>
              </a:solidFill>
              <a:ln>
                <a:solidFill>
                  <a:srgbClr val="8A888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427A-467F-A993-F6016A64C079}"/>
              </c:ext>
            </c:extLst>
          </c:dPt>
          <c:dPt>
            <c:idx val="7"/>
            <c:invertIfNegative val="0"/>
            <c:bubble3D val="0"/>
            <c:spPr>
              <a:solidFill>
                <a:srgbClr val="9EA3AE"/>
              </a:solidFill>
              <a:ln>
                <a:solidFill>
                  <a:srgbClr val="9EA3A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7A-467F-A993-F6016A64C079}"/>
              </c:ext>
            </c:extLst>
          </c:dPt>
          <c:dLbls>
            <c:dLbl>
              <c:idx val="0"/>
              <c:layout>
                <c:manualLayout>
                  <c:x val="-5.7381415571020167E-2"/>
                  <c:y val="-2.61958351264022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1B1B1B"/>
                      </a:solidFill>
                      <a:latin typeface="hh sans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42670809886278"/>
                      <c:h val="4.66449744016825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7F4-4139-B9FE-D263C4B8D6F2}"/>
                </c:ext>
              </c:extLst>
            </c:dLbl>
            <c:dLbl>
              <c:idx val="1"/>
              <c:layout>
                <c:manualLayout>
                  <c:x val="-4.1453956731208663E-2"/>
                  <c:y val="2.6216474769584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54354950320535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401-4C12-9E9E-75D0BF6DD1A0}"/>
                </c:ext>
              </c:extLst>
            </c:dLbl>
            <c:dLbl>
              <c:idx val="2"/>
              <c:layout>
                <c:manualLayout>
                  <c:x val="-1.658125628337535E-2"/>
                  <c:y val="4.805541406816027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17136478176285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401-4C12-9E9E-75D0BF6DD1A0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88057343552113"/>
                      <c:h val="0.103905704074484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401-4C12-9E9E-75D0BF6DD1A0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77553498452826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956-40AF-9C75-ABFDDA05F094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rgbClr val="1B1B1B"/>
                        </a:solidFill>
                        <a:latin typeface="hh sans" pitchFamily="2" charset="-52"/>
                        <a:ea typeface="+mn-ea"/>
                        <a:cs typeface="Arial" panose="020B0604020202020204" pitchFamily="34" charset="0"/>
                      </a:defRPr>
                    </a:pPr>
                    <a:fld id="{EA135EBF-0A7B-4BB8-A2DA-08BC361FB6B4}" type="VALUE">
                      <a:rPr lang="en-US" sz="1100" dirty="0"/>
                      <a:pPr>
                        <a:defRPr sz="1100">
                          <a:solidFill>
                            <a:srgbClr val="1B1B1B"/>
                          </a:solidFill>
                          <a:latin typeface="hh sans" pitchFamily="2" charset="-52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1B1B1B"/>
                      </a:solidFill>
                      <a:latin typeface="hh sans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55772871486205"/>
                      <c:h val="8.031463072066409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401-4C12-9E9E-75D0BF6DD1A0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06955125275814"/>
                      <c:h val="9.88795188003714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27A-467F-A993-F6016A64C0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1B1B1B"/>
                    </a:solidFill>
                    <a:latin typeface="hh sans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1.5037593984962405E-2</c:v>
                </c:pt>
                <c:pt idx="1">
                  <c:v>2.2556390977443608E-2</c:v>
                </c:pt>
                <c:pt idx="2">
                  <c:v>0.24812030075187969</c:v>
                </c:pt>
                <c:pt idx="3">
                  <c:v>0.14285714285714285</c:v>
                </c:pt>
                <c:pt idx="4">
                  <c:v>6.7669172932330823E-2</c:v>
                </c:pt>
                <c:pt idx="5">
                  <c:v>0.17293233082706766</c:v>
                </c:pt>
                <c:pt idx="6">
                  <c:v>0.2932330827067669</c:v>
                </c:pt>
                <c:pt idx="7">
                  <c:v>3.7593984962406013E-2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89-41E3-865C-8237EDCDB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15467248"/>
        <c:axId val="1415468912"/>
      </c:barChart>
      <c:catAx>
        <c:axId val="1415467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415468912"/>
        <c:crosses val="autoZero"/>
        <c:auto val="1"/>
        <c:lblAlgn val="ctr"/>
        <c:lblOffset val="100"/>
        <c:noMultiLvlLbl val="0"/>
      </c:catAx>
      <c:valAx>
        <c:axId val="14154689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1546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901260101124988E-2"/>
          <c:y val="0"/>
          <c:w val="0.72949041010040327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9E-4A92-B852-55AF237B2949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9E-4A92-B852-55AF237B294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B9E-4A92-B852-55AF237B2949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B9E-4A92-B852-55AF237B2949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B9E-4A92-B852-55AF237B2949}"/>
              </c:ext>
            </c:extLst>
          </c:dPt>
          <c:dPt>
            <c:idx val="6"/>
            <c:invertIfNegative val="0"/>
            <c:bubble3D val="0"/>
            <c:spPr>
              <a:solidFill>
                <a:srgbClr val="8A8881"/>
              </a:solidFill>
              <a:ln>
                <a:solidFill>
                  <a:srgbClr val="8A888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AE0-40C2-896E-847FD6322514}"/>
              </c:ext>
            </c:extLst>
          </c:dPt>
          <c:dPt>
            <c:idx val="7"/>
            <c:invertIfNegative val="0"/>
            <c:bubble3D val="0"/>
            <c:spPr>
              <a:solidFill>
                <a:srgbClr val="9EA3AE"/>
              </a:solidFill>
              <a:ln>
                <a:solidFill>
                  <a:srgbClr val="9EA3A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E0-40C2-896E-847FD6322514}"/>
              </c:ext>
            </c:extLst>
          </c:dPt>
          <c:dLbls>
            <c:dLbl>
              <c:idx val="0"/>
              <c:layout>
                <c:manualLayout>
                  <c:x val="-5.7381415571020167E-2"/>
                  <c:y val="-2.61958351264022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1B1B1B"/>
                      </a:solidFill>
                      <a:latin typeface="hh sans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42670809886278"/>
                      <c:h val="4.66449744016825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B9E-4A92-B852-55AF237B2949}"/>
                </c:ext>
              </c:extLst>
            </c:dLbl>
            <c:dLbl>
              <c:idx val="1"/>
              <c:layout>
                <c:manualLayout>
                  <c:x val="-4.1453956731208663E-2"/>
                  <c:y val="2.6216474769584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54354950320535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B9E-4A92-B852-55AF237B2949}"/>
                </c:ext>
              </c:extLst>
            </c:dLbl>
            <c:dLbl>
              <c:idx val="2"/>
              <c:layout>
                <c:manualLayout>
                  <c:x val="-1.658125628337535E-2"/>
                  <c:y val="4.805541406816027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17136478176285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B9E-4A92-B852-55AF237B2949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807927824418012"/>
                      <c:h val="0.103905704074484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B9E-4A92-B852-55AF237B2949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77553498452826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6B9E-4A92-B852-55AF237B2949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86913606037265"/>
                      <c:h val="9.59109770910280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B9E-4A92-B852-55AF237B2949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154874593620653"/>
                      <c:h val="9.88795188003714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AE0-40C2-896E-847FD63225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1B1B1B"/>
                    </a:solidFill>
                    <a:latin typeface="hh sans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3.1746031746031744E-2</c:v>
                </c:pt>
                <c:pt idx="1">
                  <c:v>3.1746031746031744E-2</c:v>
                </c:pt>
                <c:pt idx="2">
                  <c:v>0.34920634920634919</c:v>
                </c:pt>
                <c:pt idx="3">
                  <c:v>0.17460317460317459</c:v>
                </c:pt>
                <c:pt idx="4">
                  <c:v>4.7619047619047616E-2</c:v>
                </c:pt>
                <c:pt idx="5">
                  <c:v>0.17460317460317459</c:v>
                </c:pt>
                <c:pt idx="6">
                  <c:v>0.19047619047619047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B9E-4A92-B852-55AF237B2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15467248"/>
        <c:axId val="1415468912"/>
      </c:barChart>
      <c:catAx>
        <c:axId val="1415467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415468912"/>
        <c:crosses val="autoZero"/>
        <c:auto val="1"/>
        <c:lblAlgn val="ctr"/>
        <c:lblOffset val="100"/>
        <c:noMultiLvlLbl val="0"/>
      </c:catAx>
      <c:valAx>
        <c:axId val="14154689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1546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901260101124988E-2"/>
          <c:y val="0"/>
          <c:w val="0.72949041010040327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4D-43ED-9BF2-7CEC3BD1E18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4D-43ED-9BF2-7CEC3BD1E180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4D-43ED-9BF2-7CEC3BD1E180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4D-43ED-9BF2-7CEC3BD1E180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74D-43ED-9BF2-7CEC3BD1E180}"/>
              </c:ext>
            </c:extLst>
          </c:dPt>
          <c:dPt>
            <c:idx val="6"/>
            <c:invertIfNegative val="0"/>
            <c:bubble3D val="0"/>
            <c:spPr>
              <a:solidFill>
                <a:srgbClr val="8A8881"/>
              </a:solidFill>
              <a:ln>
                <a:solidFill>
                  <a:srgbClr val="8A888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4894-4C1C-BB8A-DC9A1D12A013}"/>
              </c:ext>
            </c:extLst>
          </c:dPt>
          <c:dPt>
            <c:idx val="7"/>
            <c:invertIfNegative val="0"/>
            <c:bubble3D val="0"/>
            <c:spPr>
              <a:solidFill>
                <a:srgbClr val="9EA3AE"/>
              </a:solidFill>
              <a:ln>
                <a:solidFill>
                  <a:srgbClr val="9EA3A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0A5-4241-A06F-A47BD63F4523}"/>
              </c:ext>
            </c:extLst>
          </c:dPt>
          <c:dLbls>
            <c:dLbl>
              <c:idx val="0"/>
              <c:layout>
                <c:manualLayout>
                  <c:x val="-5.7381415571020167E-2"/>
                  <c:y val="-2.61958351264022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1B1B1B"/>
                      </a:solidFill>
                      <a:latin typeface="hh sans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42670809886278"/>
                      <c:h val="4.66449744016825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74D-43ED-9BF2-7CEC3BD1E180}"/>
                </c:ext>
              </c:extLst>
            </c:dLbl>
            <c:dLbl>
              <c:idx val="1"/>
              <c:layout>
                <c:manualLayout>
                  <c:x val="-4.1453956731208663E-2"/>
                  <c:y val="2.6216474769584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54354950320535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74D-43ED-9BF2-7CEC3BD1E180}"/>
                </c:ext>
              </c:extLst>
            </c:dLbl>
            <c:dLbl>
              <c:idx val="2"/>
              <c:layout>
                <c:manualLayout>
                  <c:x val="-1.658125628337535E-2"/>
                  <c:y val="4.805541406816027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17136478176285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74D-43ED-9BF2-7CEC3BD1E180}"/>
                </c:ext>
              </c:extLst>
            </c:dLbl>
            <c:dLbl>
              <c:idx val="3"/>
              <c:layout>
                <c:manualLayout>
                  <c:x val="-2.4872047629617134E-2"/>
                  <c:y val="-2.70247094000580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149769555169662"/>
                      <c:h val="0.103905704074484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74D-43ED-9BF2-7CEC3BD1E180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77553498452826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B74D-43ED-9BF2-7CEC3BD1E180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86913606037265"/>
                      <c:h val="9.59109770910280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74D-43ED-9BF2-7CEC3BD1E180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57814886866603"/>
                      <c:h val="9.88795188003714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894-4C1C-BB8A-DC9A1D12A0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1B1B1B"/>
                    </a:solidFill>
                    <a:latin typeface="hh sans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</c:v>
                </c:pt>
                <c:pt idx="1">
                  <c:v>5.0847457627118647E-2</c:v>
                </c:pt>
                <c:pt idx="2">
                  <c:v>0.3559322033898305</c:v>
                </c:pt>
                <c:pt idx="3">
                  <c:v>0.15254237288135594</c:v>
                </c:pt>
                <c:pt idx="4">
                  <c:v>0</c:v>
                </c:pt>
                <c:pt idx="5">
                  <c:v>0.11864406779661017</c:v>
                </c:pt>
                <c:pt idx="6">
                  <c:v>0.2711864406779661</c:v>
                </c:pt>
                <c:pt idx="7">
                  <c:v>5.0847457627118647E-2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74D-43ED-9BF2-7CEC3BD1E1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15467248"/>
        <c:axId val="1415468912"/>
      </c:barChart>
      <c:catAx>
        <c:axId val="1415467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415468912"/>
        <c:crosses val="autoZero"/>
        <c:auto val="1"/>
        <c:lblAlgn val="ctr"/>
        <c:lblOffset val="100"/>
        <c:noMultiLvlLbl val="0"/>
      </c:catAx>
      <c:valAx>
        <c:axId val="14154689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1546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901260101124988E-2"/>
          <c:y val="0"/>
          <c:w val="0.8123981388924105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F4-4139-B9FE-D263C4B8D6F2}"/>
              </c:ext>
            </c:extLst>
          </c:dPt>
          <c:dPt>
            <c:idx val="1"/>
            <c:invertIfNegative val="0"/>
            <c:bubble3D val="0"/>
            <c:spPr>
              <a:solidFill>
                <a:srgbClr val="FF6667"/>
              </a:solidFill>
              <a:ln>
                <a:solidFill>
                  <a:srgbClr val="FF666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01-4C12-9E9E-75D0BF6DD1A0}"/>
              </c:ext>
            </c:extLst>
          </c:dPt>
          <c:dPt>
            <c:idx val="2"/>
            <c:invertIfNegative val="0"/>
            <c:bubble3D val="0"/>
            <c:spPr>
              <a:solidFill>
                <a:srgbClr val="B8CFDA"/>
              </a:solidFill>
              <a:ln>
                <a:solidFill>
                  <a:srgbClr val="B8CFD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401-4C12-9E9E-75D0BF6DD1A0}"/>
              </c:ext>
            </c:extLst>
          </c:dPt>
          <c:dPt>
            <c:idx val="3"/>
            <c:invertIfNegative val="0"/>
            <c:bubble3D val="0"/>
            <c:spPr>
              <a:solidFill>
                <a:srgbClr val="CFCCC2"/>
              </a:solidFill>
              <a:ln>
                <a:solidFill>
                  <a:srgbClr val="CFCCC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01-4C12-9E9E-75D0BF6DD1A0}"/>
              </c:ext>
            </c:extLst>
          </c:dPt>
          <c:dPt>
            <c:idx val="4"/>
            <c:invertIfNegative val="0"/>
            <c:bubble3D val="0"/>
            <c:spPr>
              <a:solidFill>
                <a:srgbClr val="8A8881"/>
              </a:solidFill>
              <a:ln>
                <a:solidFill>
                  <a:srgbClr val="8A888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D856-4157-8492-E6E266A4448A}"/>
              </c:ext>
            </c:extLst>
          </c:dPt>
          <c:dPt>
            <c:idx val="5"/>
            <c:invertIfNegative val="0"/>
            <c:bubble3D val="0"/>
            <c:spPr>
              <a:solidFill>
                <a:srgbClr val="A1A2A9"/>
              </a:solidFill>
              <a:ln>
                <a:solidFill>
                  <a:srgbClr val="A1A2A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401-4C12-9E9E-75D0BF6DD1A0}"/>
              </c:ext>
            </c:extLst>
          </c:dPt>
          <c:dLbls>
            <c:dLbl>
              <c:idx val="0"/>
              <c:layout>
                <c:manualLayout>
                  <c:x val="-2.8363961132330723E-2"/>
                  <c:y val="1.311442927774664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1B1B1B"/>
                      </a:solidFill>
                      <a:latin typeface="hh sans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90157925221457"/>
                      <c:h val="2.82963316130190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7F4-4139-B9FE-D263C4B8D6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1B1B1B"/>
                    </a:solidFill>
                    <a:latin typeface="hh sans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0.19215686274509805</c:v>
                </c:pt>
                <c:pt idx="1">
                  <c:v>0.14901960784313725</c:v>
                </c:pt>
                <c:pt idx="2">
                  <c:v>4.7058823529411764E-2</c:v>
                </c:pt>
                <c:pt idx="3">
                  <c:v>5.0980392156862744E-2</c:v>
                </c:pt>
                <c:pt idx="4">
                  <c:v>0.20784313725490197</c:v>
                </c:pt>
                <c:pt idx="5">
                  <c:v>0.35294117647058826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89-41E3-865C-8237EDCDB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15467248"/>
        <c:axId val="1415468912"/>
      </c:barChart>
      <c:catAx>
        <c:axId val="1415467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415468912"/>
        <c:crosses val="autoZero"/>
        <c:auto val="1"/>
        <c:lblAlgn val="ctr"/>
        <c:lblOffset val="100"/>
        <c:noMultiLvlLbl val="0"/>
      </c:catAx>
      <c:valAx>
        <c:axId val="14154689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1546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27784407410228E-2"/>
          <c:y val="1.0295292497771717E-2"/>
          <c:w val="0.94874443118517959"/>
          <c:h val="0.9730823382737013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2.5000000000000001E-2</c:v>
                </c:pt>
                <c:pt idx="1">
                  <c:v>0.1111111111111111</c:v>
                </c:pt>
                <c:pt idx="2">
                  <c:v>2.1052631578947368E-2</c:v>
                </c:pt>
                <c:pt idx="4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44-4D50-A7F5-474D5F8084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999A"/>
            </a:solidFill>
            <a:ln>
              <a:solidFill>
                <a:srgbClr val="FF999A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9.6399442856763325E-3"/>
                  <c:y val="-2.9673049721283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44-4D50-A7F5-474D5F808440}"/>
                </c:ext>
              </c:extLst>
            </c:dLbl>
            <c:dLbl>
              <c:idx val="3"/>
              <c:layout>
                <c:manualLayout>
                  <c:x val="1.2049930357095416E-2"/>
                  <c:y val="-5.439996272267512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25-4FDC-BB5F-17D6F784BF8A}"/>
                </c:ext>
              </c:extLst>
            </c:dLbl>
            <c:dLbl>
              <c:idx val="7"/>
              <c:layout>
                <c:manualLayout>
                  <c:x val="6.9893957474755162E-3"/>
                  <c:y val="-4.71862121823040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AD-422C-B649-EC59CF7F336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AD-422C-B649-EC59CF7F33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0.3</c:v>
                </c:pt>
                <c:pt idx="1">
                  <c:v>0.41666666666666669</c:v>
                </c:pt>
                <c:pt idx="2">
                  <c:v>0.38947368421052631</c:v>
                </c:pt>
                <c:pt idx="4">
                  <c:v>0.38823529411764707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44-4D50-A7F5-474D5F80844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6667"/>
            </a:solidFill>
            <a:ln>
              <a:solidFill>
                <a:srgbClr val="FF6667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44-4D50-A7F5-474D5F80844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44-4D50-A7F5-474D5F8084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0.4</c:v>
                </c:pt>
                <c:pt idx="1">
                  <c:v>0.33333333333333331</c:v>
                </c:pt>
                <c:pt idx="2">
                  <c:v>0.32631578947368423</c:v>
                </c:pt>
                <c:pt idx="4">
                  <c:v>0.28627450980392155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44-4D50-A7F5-474D5F80844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06-408E-9E10-BBF3A926BA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0.1</c:v>
                </c:pt>
                <c:pt idx="1">
                  <c:v>0</c:v>
                </c:pt>
                <c:pt idx="2">
                  <c:v>4.2105263157894736E-2</c:v>
                </c:pt>
                <c:pt idx="4">
                  <c:v>6.2745098039215685E-2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AD-422C-B649-EC59CF7F336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Лист1!$F$2:$F$6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1.0526315789473684E-2</c:v>
                </c:pt>
                <c:pt idx="4">
                  <c:v>3.9215686274509803E-3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11-4D22-894A-4B2CA9FEFA3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spPr>
            <a:solidFill>
              <a:srgbClr val="8A8881"/>
            </a:solidFill>
            <a:ln>
              <a:solidFill>
                <a:srgbClr val="8A888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Лист1!$G$2:$G$6</c:f>
              <c:numCache>
                <c:formatCode>0%</c:formatCode>
                <c:ptCount val="5"/>
                <c:pt idx="0">
                  <c:v>0.17499999999999999</c:v>
                </c:pt>
                <c:pt idx="1">
                  <c:v>0.1388888888888889</c:v>
                </c:pt>
                <c:pt idx="2">
                  <c:v>0.21052631578947367</c:v>
                </c:pt>
                <c:pt idx="4">
                  <c:v>0.18823529411764706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20-439A-B9DB-F3251F1C90A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Ряд 7</c:v>
                </c:pt>
              </c:strCache>
            </c:strRef>
          </c:tx>
          <c:spPr>
            <a:solidFill>
              <a:srgbClr val="A1A2A9"/>
            </a:solidFill>
            <a:ln>
              <a:solidFill>
                <a:srgbClr val="A1A2A9"/>
              </a:solidFill>
            </a:ln>
            <a:effectLst/>
          </c:spPr>
          <c:invertIfNegative val="0"/>
          <c:dLbls>
            <c:delete val="1"/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Лист1!$H$2:$H$6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4">
                  <c:v>1.1764705882352941E-2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03-4C68-A2DF-CA0091A9F8F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01061695"/>
        <c:axId val="901063359"/>
      </c:barChart>
      <c:catAx>
        <c:axId val="9010616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1063359"/>
        <c:crosses val="autoZero"/>
        <c:auto val="1"/>
        <c:lblAlgn val="ctr"/>
        <c:lblOffset val="100"/>
        <c:noMultiLvlLbl val="0"/>
      </c:catAx>
      <c:valAx>
        <c:axId val="90106335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01061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  <a:latin typeface="hh sans" pitchFamily="2" charset="-52"/>
        </a:defRPr>
      </a:pPr>
      <a:endParaRPr lang="ru-RU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901260101124988E-2"/>
          <c:y val="0"/>
          <c:w val="0.72949041010040327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F4-4139-B9FE-D263C4B8D6F2}"/>
              </c:ext>
            </c:extLst>
          </c:dPt>
          <c:dPt>
            <c:idx val="1"/>
            <c:invertIfNegative val="0"/>
            <c:bubble3D val="0"/>
            <c:spPr>
              <a:solidFill>
                <a:srgbClr val="FF6667"/>
              </a:solidFill>
              <a:ln>
                <a:solidFill>
                  <a:srgbClr val="FF666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01-4C12-9E9E-75D0BF6DD1A0}"/>
              </c:ext>
            </c:extLst>
          </c:dPt>
          <c:dPt>
            <c:idx val="2"/>
            <c:invertIfNegative val="0"/>
            <c:bubble3D val="0"/>
            <c:spPr>
              <a:solidFill>
                <a:srgbClr val="B8CFDA"/>
              </a:solidFill>
              <a:ln>
                <a:solidFill>
                  <a:srgbClr val="B8CFD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401-4C12-9E9E-75D0BF6DD1A0}"/>
              </c:ext>
            </c:extLst>
          </c:dPt>
          <c:dPt>
            <c:idx val="3"/>
            <c:invertIfNegative val="0"/>
            <c:bubble3D val="0"/>
            <c:spPr>
              <a:solidFill>
                <a:srgbClr val="CFCCC2"/>
              </a:solidFill>
              <a:ln>
                <a:solidFill>
                  <a:srgbClr val="CFCCC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01-4C12-9E9E-75D0BF6DD1A0}"/>
              </c:ext>
            </c:extLst>
          </c:dPt>
          <c:dPt>
            <c:idx val="4"/>
            <c:invertIfNegative val="0"/>
            <c:bubble3D val="0"/>
            <c:spPr>
              <a:solidFill>
                <a:srgbClr val="8A8881"/>
              </a:solidFill>
              <a:ln>
                <a:solidFill>
                  <a:srgbClr val="8A888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56-40AF-9C75-ABFDDA05F094}"/>
              </c:ext>
            </c:extLst>
          </c:dPt>
          <c:dPt>
            <c:idx val="5"/>
            <c:invertIfNegative val="0"/>
            <c:bubble3D val="0"/>
            <c:spPr>
              <a:solidFill>
                <a:srgbClr val="A1A2A9"/>
              </a:solidFill>
              <a:ln>
                <a:solidFill>
                  <a:srgbClr val="A1A2A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401-4C12-9E9E-75D0BF6DD1A0}"/>
              </c:ext>
            </c:extLst>
          </c:dPt>
          <c:dLbls>
            <c:dLbl>
              <c:idx val="0"/>
              <c:layout>
                <c:manualLayout>
                  <c:x val="-5.7381415571020167E-2"/>
                  <c:y val="-2.61958351264022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1B1B1B"/>
                      </a:solidFill>
                      <a:latin typeface="hh sans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42670809886278"/>
                      <c:h val="4.66449744016825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7F4-4139-B9FE-D263C4B8D6F2}"/>
                </c:ext>
              </c:extLst>
            </c:dLbl>
            <c:dLbl>
              <c:idx val="1"/>
              <c:layout>
                <c:manualLayout>
                  <c:x val="-4.1453956731208663E-2"/>
                  <c:y val="2.6216474769584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54354950320535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401-4C12-9E9E-75D0BF6DD1A0}"/>
                </c:ext>
              </c:extLst>
            </c:dLbl>
            <c:dLbl>
              <c:idx val="2"/>
              <c:layout>
                <c:manualLayout>
                  <c:x val="-1.658125628337535E-2"/>
                  <c:y val="4.805541406816027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17136478176285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401-4C12-9E9E-75D0BF6DD1A0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13582535807074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401-4C12-9E9E-75D0BF6DD1A0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77553498452826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956-40AF-9C75-ABFDDA05F094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rgbClr val="1B1B1B"/>
                        </a:solidFill>
                        <a:latin typeface="hh sans" pitchFamily="2" charset="-52"/>
                        <a:ea typeface="+mn-ea"/>
                        <a:cs typeface="Arial" panose="020B0604020202020204" pitchFamily="34" charset="0"/>
                      </a:defRPr>
                    </a:pPr>
                    <a:fld id="{EA135EBF-0A7B-4BB8-A2DA-08BC361FB6B4}" type="VALUE">
                      <a:rPr lang="en-US" sz="1100" dirty="0"/>
                      <a:pPr>
                        <a:defRPr sz="1100">
                          <a:solidFill>
                            <a:srgbClr val="1B1B1B"/>
                          </a:solidFill>
                          <a:latin typeface="hh sans" pitchFamily="2" charset="-52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1B1B1B"/>
                      </a:solidFill>
                      <a:latin typeface="hh sans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55772871486205"/>
                      <c:h val="8.031463072066409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401-4C12-9E9E-75D0BF6DD1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1B1B1B"/>
                    </a:solidFill>
                    <a:latin typeface="hh sans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0.18947368421052632</c:v>
                </c:pt>
                <c:pt idx="1">
                  <c:v>0.1368421052631579</c:v>
                </c:pt>
                <c:pt idx="2">
                  <c:v>5.2631578947368418E-2</c:v>
                </c:pt>
                <c:pt idx="3">
                  <c:v>5.2631578947368418E-2</c:v>
                </c:pt>
                <c:pt idx="4">
                  <c:v>0.24210526315789474</c:v>
                </c:pt>
                <c:pt idx="5">
                  <c:v>0.32631578947368423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89-41E3-865C-8237EDCDB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15467248"/>
        <c:axId val="1415468912"/>
      </c:barChart>
      <c:catAx>
        <c:axId val="1415467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415468912"/>
        <c:crosses val="autoZero"/>
        <c:auto val="1"/>
        <c:lblAlgn val="ctr"/>
        <c:lblOffset val="100"/>
        <c:noMultiLvlLbl val="0"/>
      </c:catAx>
      <c:valAx>
        <c:axId val="14154689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1546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901260101124988E-2"/>
          <c:y val="0"/>
          <c:w val="0.72949041010040327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9E-4A92-B852-55AF237B2949}"/>
              </c:ext>
            </c:extLst>
          </c:dPt>
          <c:dPt>
            <c:idx val="1"/>
            <c:invertIfNegative val="0"/>
            <c:bubble3D val="0"/>
            <c:spPr>
              <a:solidFill>
                <a:srgbClr val="FF6667"/>
              </a:solidFill>
              <a:ln>
                <a:solidFill>
                  <a:srgbClr val="FF666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9E-4A92-B852-55AF237B2949}"/>
              </c:ext>
            </c:extLst>
          </c:dPt>
          <c:dPt>
            <c:idx val="2"/>
            <c:invertIfNegative val="0"/>
            <c:bubble3D val="0"/>
            <c:spPr>
              <a:solidFill>
                <a:srgbClr val="B8CFDA"/>
              </a:solidFill>
              <a:ln>
                <a:solidFill>
                  <a:srgbClr val="B8CFD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B9E-4A92-B852-55AF237B2949}"/>
              </c:ext>
            </c:extLst>
          </c:dPt>
          <c:dPt>
            <c:idx val="3"/>
            <c:invertIfNegative val="0"/>
            <c:bubble3D val="0"/>
            <c:spPr>
              <a:solidFill>
                <a:srgbClr val="CFCCC2"/>
              </a:solidFill>
              <a:ln>
                <a:solidFill>
                  <a:srgbClr val="CFCCC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B9E-4A92-B852-55AF237B2949}"/>
              </c:ext>
            </c:extLst>
          </c:dPt>
          <c:dPt>
            <c:idx val="4"/>
            <c:invertIfNegative val="0"/>
            <c:bubble3D val="0"/>
            <c:spPr>
              <a:solidFill>
                <a:srgbClr val="8A8881"/>
              </a:solidFill>
              <a:ln>
                <a:solidFill>
                  <a:srgbClr val="8A888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6B9E-4A92-B852-55AF237B2949}"/>
              </c:ext>
            </c:extLst>
          </c:dPt>
          <c:dPt>
            <c:idx val="5"/>
            <c:invertIfNegative val="0"/>
            <c:bubble3D val="0"/>
            <c:spPr>
              <a:solidFill>
                <a:srgbClr val="A1A2A9"/>
              </a:solidFill>
              <a:ln>
                <a:solidFill>
                  <a:srgbClr val="A1A2A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B9E-4A92-B852-55AF237B2949}"/>
              </c:ext>
            </c:extLst>
          </c:dPt>
          <c:dLbls>
            <c:dLbl>
              <c:idx val="0"/>
              <c:layout>
                <c:manualLayout>
                  <c:x val="-5.7381415571020167E-2"/>
                  <c:y val="-2.61958351264022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1B1B1B"/>
                      </a:solidFill>
                      <a:latin typeface="hh sans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42670809886278"/>
                      <c:h val="4.66449744016825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B9E-4A92-B852-55AF237B2949}"/>
                </c:ext>
              </c:extLst>
            </c:dLbl>
            <c:dLbl>
              <c:idx val="1"/>
              <c:layout>
                <c:manualLayout>
                  <c:x val="-4.1453956731208663E-2"/>
                  <c:y val="2.6216474769584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54354950320535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B9E-4A92-B852-55AF237B2949}"/>
                </c:ext>
              </c:extLst>
            </c:dLbl>
            <c:dLbl>
              <c:idx val="2"/>
              <c:layout>
                <c:manualLayout>
                  <c:x val="-1.658125628337535E-2"/>
                  <c:y val="4.805541406816027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17136478176285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B9E-4A92-B852-55AF237B2949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13582535807074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B9E-4A92-B852-55AF237B2949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77553498452826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6B9E-4A92-B852-55AF237B2949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86913606037265"/>
                      <c:h val="9.59109770910280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B9E-4A92-B852-55AF237B29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1B1B1B"/>
                    </a:solidFill>
                    <a:latin typeface="hh sans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0.16666666666666699</c:v>
                </c:pt>
                <c:pt idx="1">
                  <c:v>0.16666666666666666</c:v>
                </c:pt>
                <c:pt idx="2">
                  <c:v>5.5555555555555552E-2</c:v>
                </c:pt>
                <c:pt idx="3">
                  <c:v>2.7777777777777776E-2</c:v>
                </c:pt>
                <c:pt idx="4">
                  <c:v>0.19444444444444445</c:v>
                </c:pt>
                <c:pt idx="5">
                  <c:v>0.3888888888888889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B9E-4A92-B852-55AF237B2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15467248"/>
        <c:axId val="1415468912"/>
      </c:barChart>
      <c:catAx>
        <c:axId val="1415467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415468912"/>
        <c:crosses val="autoZero"/>
        <c:auto val="1"/>
        <c:lblAlgn val="ctr"/>
        <c:lblOffset val="100"/>
        <c:noMultiLvlLbl val="0"/>
      </c:catAx>
      <c:valAx>
        <c:axId val="14154689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1546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901260101124988E-2"/>
          <c:y val="0"/>
          <c:w val="0.72949041010040327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4D-43ED-9BF2-7CEC3BD1E180}"/>
              </c:ext>
            </c:extLst>
          </c:dPt>
          <c:dPt>
            <c:idx val="1"/>
            <c:invertIfNegative val="0"/>
            <c:bubble3D val="0"/>
            <c:spPr>
              <a:solidFill>
                <a:srgbClr val="FF6667"/>
              </a:solidFill>
              <a:ln>
                <a:solidFill>
                  <a:srgbClr val="FF666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4D-43ED-9BF2-7CEC3BD1E180}"/>
              </c:ext>
            </c:extLst>
          </c:dPt>
          <c:dPt>
            <c:idx val="2"/>
            <c:invertIfNegative val="0"/>
            <c:bubble3D val="0"/>
            <c:spPr>
              <a:solidFill>
                <a:srgbClr val="B8CFDA"/>
              </a:solidFill>
              <a:ln>
                <a:solidFill>
                  <a:srgbClr val="B8CFD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4D-43ED-9BF2-7CEC3BD1E180}"/>
              </c:ext>
            </c:extLst>
          </c:dPt>
          <c:dPt>
            <c:idx val="3"/>
            <c:invertIfNegative val="0"/>
            <c:bubble3D val="0"/>
            <c:spPr>
              <a:solidFill>
                <a:srgbClr val="CFCCC2"/>
              </a:solidFill>
              <a:ln>
                <a:solidFill>
                  <a:srgbClr val="CFCCC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4D-43ED-9BF2-7CEC3BD1E180}"/>
              </c:ext>
            </c:extLst>
          </c:dPt>
          <c:dPt>
            <c:idx val="4"/>
            <c:invertIfNegative val="0"/>
            <c:bubble3D val="0"/>
            <c:spPr>
              <a:solidFill>
                <a:srgbClr val="8A8881"/>
              </a:solidFill>
              <a:ln>
                <a:solidFill>
                  <a:srgbClr val="8A888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B74D-43ED-9BF2-7CEC3BD1E180}"/>
              </c:ext>
            </c:extLst>
          </c:dPt>
          <c:dPt>
            <c:idx val="5"/>
            <c:invertIfNegative val="0"/>
            <c:bubble3D val="0"/>
            <c:spPr>
              <a:solidFill>
                <a:srgbClr val="A1A2A9"/>
              </a:solidFill>
              <a:ln>
                <a:solidFill>
                  <a:srgbClr val="A1A2A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74D-43ED-9BF2-7CEC3BD1E180}"/>
              </c:ext>
            </c:extLst>
          </c:dPt>
          <c:dLbls>
            <c:dLbl>
              <c:idx val="0"/>
              <c:layout>
                <c:manualLayout>
                  <c:x val="-5.7381415571020167E-2"/>
                  <c:y val="-2.61958351264022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1B1B1B"/>
                      </a:solidFill>
                      <a:latin typeface="hh sans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42670809886278"/>
                      <c:h val="4.66449744016825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74D-43ED-9BF2-7CEC3BD1E180}"/>
                </c:ext>
              </c:extLst>
            </c:dLbl>
            <c:dLbl>
              <c:idx val="1"/>
              <c:layout>
                <c:manualLayout>
                  <c:x val="-4.1453956731208663E-2"/>
                  <c:y val="2.6216474769584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54354950320535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74D-43ED-9BF2-7CEC3BD1E180}"/>
                </c:ext>
              </c:extLst>
            </c:dLbl>
            <c:dLbl>
              <c:idx val="2"/>
              <c:layout>
                <c:manualLayout>
                  <c:x val="-1.658125628337535E-2"/>
                  <c:y val="4.805541406816027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17136478176285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74D-43ED-9BF2-7CEC3BD1E180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13582535807074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74D-43ED-9BF2-7CEC3BD1E180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77553498452826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B74D-43ED-9BF2-7CEC3BD1E180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86913606037265"/>
                      <c:h val="9.59109770910280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74D-43ED-9BF2-7CEC3BD1E1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1B1B1B"/>
                    </a:solidFill>
                    <a:latin typeface="hh sans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0.15</c:v>
                </c:pt>
                <c:pt idx="1">
                  <c:v>0.125</c:v>
                </c:pt>
                <c:pt idx="2">
                  <c:v>7.4999999999999997E-2</c:v>
                </c:pt>
                <c:pt idx="3">
                  <c:v>0.05</c:v>
                </c:pt>
                <c:pt idx="4">
                  <c:v>0.22500000000000001</c:v>
                </c:pt>
                <c:pt idx="5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74D-43ED-9BF2-7CEC3BD1E1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15467248"/>
        <c:axId val="1415468912"/>
      </c:barChart>
      <c:catAx>
        <c:axId val="1415467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415468912"/>
        <c:crosses val="autoZero"/>
        <c:auto val="1"/>
        <c:lblAlgn val="ctr"/>
        <c:lblOffset val="100"/>
        <c:noMultiLvlLbl val="0"/>
      </c:catAx>
      <c:valAx>
        <c:axId val="14154689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1546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901260101124988E-2"/>
          <c:y val="0"/>
          <c:w val="0.72949041010040327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F4-4139-B9FE-D263C4B8D6F2}"/>
              </c:ext>
            </c:extLst>
          </c:dPt>
          <c:dPt>
            <c:idx val="1"/>
            <c:invertIfNegative val="0"/>
            <c:bubble3D val="0"/>
            <c:spPr>
              <a:solidFill>
                <a:srgbClr val="FF6667"/>
              </a:solidFill>
              <a:ln>
                <a:solidFill>
                  <a:srgbClr val="FF666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01-4C12-9E9E-75D0BF6DD1A0}"/>
              </c:ext>
            </c:extLst>
          </c:dPt>
          <c:dPt>
            <c:idx val="2"/>
            <c:invertIfNegative val="0"/>
            <c:bubble3D val="0"/>
            <c:spPr>
              <a:solidFill>
                <a:srgbClr val="B8CFDA"/>
              </a:solidFill>
              <a:ln>
                <a:solidFill>
                  <a:srgbClr val="B8CFD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401-4C12-9E9E-75D0BF6DD1A0}"/>
              </c:ext>
            </c:extLst>
          </c:dPt>
          <c:dPt>
            <c:idx val="3"/>
            <c:invertIfNegative val="0"/>
            <c:bubble3D val="0"/>
            <c:spPr>
              <a:solidFill>
                <a:srgbClr val="CFCCC2"/>
              </a:solidFill>
              <a:ln>
                <a:solidFill>
                  <a:srgbClr val="CFCCC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01-4C12-9E9E-75D0BF6DD1A0}"/>
              </c:ext>
            </c:extLst>
          </c:dPt>
          <c:dPt>
            <c:idx val="4"/>
            <c:invertIfNegative val="0"/>
            <c:bubble3D val="0"/>
            <c:spPr>
              <a:solidFill>
                <a:srgbClr val="8A8881"/>
              </a:solidFill>
              <a:ln>
                <a:solidFill>
                  <a:srgbClr val="8A888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56-40AF-9C75-ABFDDA05F094}"/>
              </c:ext>
            </c:extLst>
          </c:dPt>
          <c:dPt>
            <c:idx val="5"/>
            <c:invertIfNegative val="0"/>
            <c:bubble3D val="0"/>
            <c:spPr>
              <a:solidFill>
                <a:srgbClr val="A1A2A9"/>
              </a:solidFill>
              <a:ln>
                <a:solidFill>
                  <a:srgbClr val="A1A2A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401-4C12-9E9E-75D0BF6DD1A0}"/>
              </c:ext>
            </c:extLst>
          </c:dPt>
          <c:dLbls>
            <c:dLbl>
              <c:idx val="0"/>
              <c:layout>
                <c:manualLayout>
                  <c:x val="-5.7381415571020167E-2"/>
                  <c:y val="-2.61958351264022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1B1B1B"/>
                      </a:solidFill>
                      <a:latin typeface="hh sans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42670809886278"/>
                      <c:h val="4.66449744016825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7F4-4139-B9FE-D263C4B8D6F2}"/>
                </c:ext>
              </c:extLst>
            </c:dLbl>
            <c:dLbl>
              <c:idx val="1"/>
              <c:layout>
                <c:manualLayout>
                  <c:x val="-4.1453956731208663E-2"/>
                  <c:y val="2.6216474769584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54354950320535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401-4C12-9E9E-75D0BF6DD1A0}"/>
                </c:ext>
              </c:extLst>
            </c:dLbl>
            <c:dLbl>
              <c:idx val="2"/>
              <c:layout>
                <c:manualLayout>
                  <c:x val="-1.658125628337535E-2"/>
                  <c:y val="4.805541406816027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17136478176285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401-4C12-9E9E-75D0BF6DD1A0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13582535807074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401-4C12-9E9E-75D0BF6DD1A0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77553498452826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956-40AF-9C75-ABFDDA05F094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rgbClr val="1B1B1B"/>
                        </a:solidFill>
                        <a:latin typeface="hh sans" pitchFamily="2" charset="-52"/>
                        <a:ea typeface="+mn-ea"/>
                        <a:cs typeface="Arial" panose="020B0604020202020204" pitchFamily="34" charset="0"/>
                      </a:defRPr>
                    </a:pPr>
                    <a:fld id="{EA135EBF-0A7B-4BB8-A2DA-08BC361FB6B4}" type="VALUE">
                      <a:rPr lang="en-US" sz="1100" dirty="0"/>
                      <a:pPr>
                        <a:defRPr sz="1100">
                          <a:solidFill>
                            <a:srgbClr val="1B1B1B"/>
                          </a:solidFill>
                          <a:latin typeface="hh sans" pitchFamily="2" charset="-52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1B1B1B"/>
                      </a:solidFill>
                      <a:latin typeface="hh sans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55772871486205"/>
                      <c:h val="8.031463072066409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401-4C12-9E9E-75D0BF6DD1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1B1B1B"/>
                    </a:solidFill>
                    <a:latin typeface="hh sans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0.19548872180451127</c:v>
                </c:pt>
                <c:pt idx="1">
                  <c:v>0.13533834586466165</c:v>
                </c:pt>
                <c:pt idx="2">
                  <c:v>4.5112781954887216E-2</c:v>
                </c:pt>
                <c:pt idx="3">
                  <c:v>5.2631578947368418E-2</c:v>
                </c:pt>
                <c:pt idx="4">
                  <c:v>0.20300751879699247</c:v>
                </c:pt>
                <c:pt idx="5">
                  <c:v>0.36842105263157893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89-41E3-865C-8237EDCDB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15467248"/>
        <c:axId val="1415468912"/>
      </c:barChart>
      <c:catAx>
        <c:axId val="1415467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415468912"/>
        <c:crosses val="autoZero"/>
        <c:auto val="1"/>
        <c:lblAlgn val="ctr"/>
        <c:lblOffset val="100"/>
        <c:noMultiLvlLbl val="0"/>
      </c:catAx>
      <c:valAx>
        <c:axId val="14154689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1546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901260101124988E-2"/>
          <c:y val="0"/>
          <c:w val="0.72949041010040327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9E-4A92-B852-55AF237B2949}"/>
              </c:ext>
            </c:extLst>
          </c:dPt>
          <c:dPt>
            <c:idx val="1"/>
            <c:invertIfNegative val="0"/>
            <c:bubble3D val="0"/>
            <c:spPr>
              <a:solidFill>
                <a:srgbClr val="FF6667"/>
              </a:solidFill>
              <a:ln>
                <a:solidFill>
                  <a:srgbClr val="FF666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9E-4A92-B852-55AF237B2949}"/>
              </c:ext>
            </c:extLst>
          </c:dPt>
          <c:dPt>
            <c:idx val="2"/>
            <c:invertIfNegative val="0"/>
            <c:bubble3D val="0"/>
            <c:spPr>
              <a:solidFill>
                <a:srgbClr val="B8CFDA"/>
              </a:solidFill>
              <a:ln>
                <a:solidFill>
                  <a:srgbClr val="B8CFD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B9E-4A92-B852-55AF237B2949}"/>
              </c:ext>
            </c:extLst>
          </c:dPt>
          <c:dPt>
            <c:idx val="3"/>
            <c:invertIfNegative val="0"/>
            <c:bubble3D val="0"/>
            <c:spPr>
              <a:solidFill>
                <a:srgbClr val="CFCCC2"/>
              </a:solidFill>
              <a:ln>
                <a:solidFill>
                  <a:srgbClr val="CFCCC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B9E-4A92-B852-55AF237B2949}"/>
              </c:ext>
            </c:extLst>
          </c:dPt>
          <c:dPt>
            <c:idx val="4"/>
            <c:invertIfNegative val="0"/>
            <c:bubble3D val="0"/>
            <c:spPr>
              <a:solidFill>
                <a:srgbClr val="8A8881"/>
              </a:solidFill>
              <a:ln>
                <a:solidFill>
                  <a:srgbClr val="8A888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6B9E-4A92-B852-55AF237B2949}"/>
              </c:ext>
            </c:extLst>
          </c:dPt>
          <c:dPt>
            <c:idx val="5"/>
            <c:invertIfNegative val="0"/>
            <c:bubble3D val="0"/>
            <c:spPr>
              <a:solidFill>
                <a:srgbClr val="A1A2A9"/>
              </a:solidFill>
              <a:ln>
                <a:solidFill>
                  <a:srgbClr val="A1A2A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B9E-4A92-B852-55AF237B2949}"/>
              </c:ext>
            </c:extLst>
          </c:dPt>
          <c:dLbls>
            <c:dLbl>
              <c:idx val="0"/>
              <c:layout>
                <c:manualLayout>
                  <c:x val="-5.7381415571020167E-2"/>
                  <c:y val="-2.61958351264022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1B1B1B"/>
                      </a:solidFill>
                      <a:latin typeface="hh sans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42670809886278"/>
                      <c:h val="4.66449744016825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B9E-4A92-B852-55AF237B2949}"/>
                </c:ext>
              </c:extLst>
            </c:dLbl>
            <c:dLbl>
              <c:idx val="1"/>
              <c:layout>
                <c:manualLayout>
                  <c:x val="-4.1453956731208663E-2"/>
                  <c:y val="2.6216474769584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54354950320535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B9E-4A92-B852-55AF237B2949}"/>
                </c:ext>
              </c:extLst>
            </c:dLbl>
            <c:dLbl>
              <c:idx val="2"/>
              <c:layout>
                <c:manualLayout>
                  <c:x val="-1.658125628337535E-2"/>
                  <c:y val="4.805541406816027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17136478176285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B9E-4A92-B852-55AF237B2949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13582535807074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B9E-4A92-B852-55AF237B2949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77553498452826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6B9E-4A92-B852-55AF237B2949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86913606037265"/>
                      <c:h val="9.59109770910280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B9E-4A92-B852-55AF237B29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1B1B1B"/>
                    </a:solidFill>
                    <a:latin typeface="hh sans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0.19047619047619047</c:v>
                </c:pt>
                <c:pt idx="1">
                  <c:v>0.17460317460317459</c:v>
                </c:pt>
                <c:pt idx="2">
                  <c:v>7.9365079365079361E-2</c:v>
                </c:pt>
                <c:pt idx="3">
                  <c:v>3.1746031746031744E-2</c:v>
                </c:pt>
                <c:pt idx="4">
                  <c:v>0.15873015873015872</c:v>
                </c:pt>
                <c:pt idx="5">
                  <c:v>0.36507936507936506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B9E-4A92-B852-55AF237B2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15467248"/>
        <c:axId val="1415468912"/>
      </c:barChart>
      <c:catAx>
        <c:axId val="1415467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415468912"/>
        <c:crosses val="autoZero"/>
        <c:auto val="1"/>
        <c:lblAlgn val="ctr"/>
        <c:lblOffset val="100"/>
        <c:noMultiLvlLbl val="0"/>
      </c:catAx>
      <c:valAx>
        <c:axId val="14154689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1546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901260101124988E-2"/>
          <c:y val="0"/>
          <c:w val="0.72949041010040327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4D-43ED-9BF2-7CEC3BD1E180}"/>
              </c:ext>
            </c:extLst>
          </c:dPt>
          <c:dPt>
            <c:idx val="1"/>
            <c:invertIfNegative val="0"/>
            <c:bubble3D val="0"/>
            <c:spPr>
              <a:solidFill>
                <a:srgbClr val="FF6667"/>
              </a:solidFill>
              <a:ln>
                <a:solidFill>
                  <a:srgbClr val="FF666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4D-43ED-9BF2-7CEC3BD1E180}"/>
              </c:ext>
            </c:extLst>
          </c:dPt>
          <c:dPt>
            <c:idx val="2"/>
            <c:invertIfNegative val="0"/>
            <c:bubble3D val="0"/>
            <c:spPr>
              <a:solidFill>
                <a:srgbClr val="B8CFDA"/>
              </a:solidFill>
              <a:ln>
                <a:solidFill>
                  <a:srgbClr val="B8CFD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4D-43ED-9BF2-7CEC3BD1E180}"/>
              </c:ext>
            </c:extLst>
          </c:dPt>
          <c:dPt>
            <c:idx val="3"/>
            <c:invertIfNegative val="0"/>
            <c:bubble3D val="0"/>
            <c:spPr>
              <a:solidFill>
                <a:srgbClr val="CFCCC2"/>
              </a:solidFill>
              <a:ln>
                <a:solidFill>
                  <a:srgbClr val="CFCCC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4D-43ED-9BF2-7CEC3BD1E180}"/>
              </c:ext>
            </c:extLst>
          </c:dPt>
          <c:dPt>
            <c:idx val="4"/>
            <c:invertIfNegative val="0"/>
            <c:bubble3D val="0"/>
            <c:spPr>
              <a:solidFill>
                <a:srgbClr val="8A8881"/>
              </a:solidFill>
              <a:ln>
                <a:solidFill>
                  <a:srgbClr val="8A888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B74D-43ED-9BF2-7CEC3BD1E180}"/>
              </c:ext>
            </c:extLst>
          </c:dPt>
          <c:dPt>
            <c:idx val="5"/>
            <c:invertIfNegative val="0"/>
            <c:bubble3D val="0"/>
            <c:spPr>
              <a:solidFill>
                <a:srgbClr val="A1A2A9"/>
              </a:solidFill>
              <a:ln>
                <a:solidFill>
                  <a:srgbClr val="A1A2A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74D-43ED-9BF2-7CEC3BD1E180}"/>
              </c:ext>
            </c:extLst>
          </c:dPt>
          <c:dLbls>
            <c:dLbl>
              <c:idx val="0"/>
              <c:layout>
                <c:manualLayout>
                  <c:x val="-5.7381415571020167E-2"/>
                  <c:y val="-2.61958351264022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1B1B1B"/>
                      </a:solidFill>
                      <a:latin typeface="hh sans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42670809886278"/>
                      <c:h val="4.66449744016825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74D-43ED-9BF2-7CEC3BD1E180}"/>
                </c:ext>
              </c:extLst>
            </c:dLbl>
            <c:dLbl>
              <c:idx val="1"/>
              <c:layout>
                <c:manualLayout>
                  <c:x val="-4.1453956731208663E-2"/>
                  <c:y val="2.6216474769584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54354950320535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74D-43ED-9BF2-7CEC3BD1E180}"/>
                </c:ext>
              </c:extLst>
            </c:dLbl>
            <c:dLbl>
              <c:idx val="2"/>
              <c:layout>
                <c:manualLayout>
                  <c:x val="-1.658125628337535E-2"/>
                  <c:y val="4.805541406816027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17136478176285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74D-43ED-9BF2-7CEC3BD1E180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13582535807074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74D-43ED-9BF2-7CEC3BD1E180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77553498452826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B74D-43ED-9BF2-7CEC3BD1E180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86913606037265"/>
                      <c:h val="9.59109770910280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74D-43ED-9BF2-7CEC3BD1E1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1B1B1B"/>
                    </a:solidFill>
                    <a:latin typeface="hh sans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0.1864406779661017</c:v>
                </c:pt>
                <c:pt idx="1">
                  <c:v>0.15254237288135594</c:v>
                </c:pt>
                <c:pt idx="2">
                  <c:v>1.6949152542372881E-2</c:v>
                </c:pt>
                <c:pt idx="3">
                  <c:v>6.7796610169491525E-2</c:v>
                </c:pt>
                <c:pt idx="4">
                  <c:v>0.2711864406779661</c:v>
                </c:pt>
                <c:pt idx="5">
                  <c:v>0.30508474576271188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74D-43ED-9BF2-7CEC3BD1E1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15467248"/>
        <c:axId val="1415468912"/>
      </c:barChart>
      <c:catAx>
        <c:axId val="1415467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415468912"/>
        <c:crosses val="autoZero"/>
        <c:auto val="1"/>
        <c:lblAlgn val="ctr"/>
        <c:lblOffset val="100"/>
        <c:noMultiLvlLbl val="0"/>
      </c:catAx>
      <c:valAx>
        <c:axId val="14154689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1546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901260101124988E-2"/>
          <c:y val="0"/>
          <c:w val="0.76897650526111039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F4-4139-B9FE-D263C4B8D6F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01-4C12-9E9E-75D0BF6DD1A0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401-4C12-9E9E-75D0BF6DD1A0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01-4C12-9E9E-75D0BF6DD1A0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401-4C12-9E9E-75D0BF6DD1A0}"/>
              </c:ext>
            </c:extLst>
          </c:dPt>
          <c:dPt>
            <c:idx val="7"/>
            <c:invertIfNegative val="0"/>
            <c:bubble3D val="0"/>
            <c:spPr>
              <a:solidFill>
                <a:srgbClr val="8A8881"/>
              </a:solidFill>
              <a:ln>
                <a:solidFill>
                  <a:srgbClr val="8A888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CA1F-4A55-AB7D-BF5B4DA4F00D}"/>
              </c:ext>
            </c:extLst>
          </c:dPt>
          <c:dLbls>
            <c:dLbl>
              <c:idx val="0"/>
              <c:layout>
                <c:manualLayout>
                  <c:x val="-2.8363961132330723E-2"/>
                  <c:y val="1.311442927774664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1B1B1B"/>
                      </a:solidFill>
                      <a:latin typeface="hh sans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90157925221457"/>
                      <c:h val="2.82963316130190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7F4-4139-B9FE-D263C4B8D6F2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69006976289468"/>
                      <c:h val="0.11969090176106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A1F-4A55-AB7D-BF5B4DA4F00D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5131169736701"/>
                      <c:h val="0.11969090176106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A1F-4A55-AB7D-BF5B4DA4F0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1B1B1B"/>
                    </a:solidFill>
                    <a:latin typeface="hh sans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6.2745098039215685E-2</c:v>
                </c:pt>
                <c:pt idx="1">
                  <c:v>1.1764705882352941E-2</c:v>
                </c:pt>
                <c:pt idx="2">
                  <c:v>3.9215686274509803E-2</c:v>
                </c:pt>
                <c:pt idx="3">
                  <c:v>9.4117647058823528E-2</c:v>
                </c:pt>
                <c:pt idx="4">
                  <c:v>5.8823529411764705E-2</c:v>
                </c:pt>
                <c:pt idx="5">
                  <c:v>4.3137254901960784E-2</c:v>
                </c:pt>
                <c:pt idx="6">
                  <c:v>0.20392156862745098</c:v>
                </c:pt>
                <c:pt idx="7">
                  <c:v>0.48627450980392156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89-41E3-865C-8237EDCDB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15467248"/>
        <c:axId val="1415468912"/>
      </c:barChart>
      <c:catAx>
        <c:axId val="1415467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415468912"/>
        <c:crosses val="autoZero"/>
        <c:auto val="1"/>
        <c:lblAlgn val="ctr"/>
        <c:lblOffset val="100"/>
        <c:noMultiLvlLbl val="0"/>
      </c:catAx>
      <c:valAx>
        <c:axId val="14154689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1546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901260101124988E-2"/>
          <c:y val="0"/>
          <c:w val="0.6051285399067776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F4-4139-B9FE-D263C4B8D6F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01-4C12-9E9E-75D0BF6DD1A0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401-4C12-9E9E-75D0BF6DD1A0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01-4C12-9E9E-75D0BF6DD1A0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401-4C12-9E9E-75D0BF6DD1A0}"/>
              </c:ext>
            </c:extLst>
          </c:dPt>
          <c:dPt>
            <c:idx val="7"/>
            <c:invertIfNegative val="0"/>
            <c:bubble3D val="0"/>
            <c:spPr>
              <a:solidFill>
                <a:srgbClr val="8A8881"/>
              </a:solidFill>
              <a:ln>
                <a:solidFill>
                  <a:srgbClr val="8A888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7A-467F-A993-F6016A64C079}"/>
              </c:ext>
            </c:extLst>
          </c:dPt>
          <c:dLbls>
            <c:dLbl>
              <c:idx val="0"/>
              <c:layout>
                <c:manualLayout>
                  <c:x val="-5.7381415571020167E-2"/>
                  <c:y val="-2.61958351264022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1B1B1B"/>
                      </a:solidFill>
                      <a:latin typeface="hh sans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42670809886278"/>
                      <c:h val="4.66449744016825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7F4-4139-B9FE-D263C4B8D6F2}"/>
                </c:ext>
              </c:extLst>
            </c:dLbl>
            <c:dLbl>
              <c:idx val="1"/>
              <c:layout>
                <c:manualLayout>
                  <c:x val="-4.1453956731208663E-2"/>
                  <c:y val="2.6216474769584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54354950320535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401-4C12-9E9E-75D0BF6DD1A0}"/>
                </c:ext>
              </c:extLst>
            </c:dLbl>
            <c:dLbl>
              <c:idx val="2"/>
              <c:layout>
                <c:manualLayout>
                  <c:x val="-1.658125628337535E-2"/>
                  <c:y val="4.805541406816027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17136478176285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401-4C12-9E9E-75D0BF6DD1A0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88057343552113"/>
                      <c:h val="0.103905704074484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401-4C12-9E9E-75D0BF6DD1A0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77553498452826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956-40AF-9C75-ABFDDA05F094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rgbClr val="1B1B1B"/>
                        </a:solidFill>
                        <a:latin typeface="hh sans" pitchFamily="2" charset="-52"/>
                        <a:ea typeface="+mn-ea"/>
                        <a:cs typeface="Arial" panose="020B0604020202020204" pitchFamily="34" charset="0"/>
                      </a:defRPr>
                    </a:pPr>
                    <a:fld id="{EA135EBF-0A7B-4BB8-A2DA-08BC361FB6B4}" type="VALUE">
                      <a:rPr lang="en-US" sz="1100" dirty="0"/>
                      <a:pPr>
                        <a:defRPr sz="1100">
                          <a:solidFill>
                            <a:srgbClr val="1B1B1B"/>
                          </a:solidFill>
                          <a:latin typeface="hh sans" pitchFamily="2" charset="-52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1B1B1B"/>
                      </a:solidFill>
                      <a:latin typeface="hh sans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55772871486205"/>
                      <c:h val="8.031463072066409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401-4C12-9E9E-75D0BF6DD1A0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03401182906609"/>
                      <c:h val="9.88795188003714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27A-467F-A993-F6016A64C079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94133775508872"/>
                      <c:h val="9.88795188003714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27A-467F-A993-F6016A64C0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1B1B1B"/>
                    </a:solidFill>
                    <a:latin typeface="hh sans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8.4210526315789472E-2</c:v>
                </c:pt>
                <c:pt idx="1">
                  <c:v>1.0526315789473684E-2</c:v>
                </c:pt>
                <c:pt idx="2">
                  <c:v>5.2631578947368418E-2</c:v>
                </c:pt>
                <c:pt idx="3">
                  <c:v>8.4210526315789472E-2</c:v>
                </c:pt>
                <c:pt idx="4">
                  <c:v>6.3157894736842107E-2</c:v>
                </c:pt>
                <c:pt idx="5">
                  <c:v>3.1578947368421054E-2</c:v>
                </c:pt>
                <c:pt idx="6">
                  <c:v>0.21052631578947367</c:v>
                </c:pt>
                <c:pt idx="7">
                  <c:v>0.4631578947368421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89-41E3-865C-8237EDCDB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15467248"/>
        <c:axId val="1415468912"/>
      </c:barChart>
      <c:catAx>
        <c:axId val="1415467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415468912"/>
        <c:crosses val="autoZero"/>
        <c:auto val="1"/>
        <c:lblAlgn val="ctr"/>
        <c:lblOffset val="100"/>
        <c:noMultiLvlLbl val="0"/>
      </c:catAx>
      <c:valAx>
        <c:axId val="14154689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1546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901260101124988E-2"/>
          <c:y val="0"/>
          <c:w val="0.67974566202295306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9E-4A92-B852-55AF237B2949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9E-4A92-B852-55AF237B294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B9E-4A92-B852-55AF237B2949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B9E-4A92-B852-55AF237B2949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B9E-4A92-B852-55AF237B2949}"/>
              </c:ext>
            </c:extLst>
          </c:dPt>
          <c:dPt>
            <c:idx val="7"/>
            <c:invertIfNegative val="0"/>
            <c:bubble3D val="0"/>
            <c:spPr>
              <a:solidFill>
                <a:srgbClr val="8A8881"/>
              </a:solidFill>
              <a:ln>
                <a:solidFill>
                  <a:srgbClr val="8A888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E0-40C2-896E-847FD6322514}"/>
              </c:ext>
            </c:extLst>
          </c:dPt>
          <c:dLbls>
            <c:dLbl>
              <c:idx val="0"/>
              <c:layout>
                <c:manualLayout>
                  <c:x val="-5.7381415571020167E-2"/>
                  <c:y val="-2.61958351264022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1B1B1B"/>
                      </a:solidFill>
                      <a:latin typeface="hh sans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42670809886278"/>
                      <c:h val="4.66449744016825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B9E-4A92-B852-55AF237B2949}"/>
                </c:ext>
              </c:extLst>
            </c:dLbl>
            <c:dLbl>
              <c:idx val="1"/>
              <c:layout>
                <c:manualLayout>
                  <c:x val="-4.1453956731208663E-2"/>
                  <c:y val="2.6216474769584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54354950320535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B9E-4A92-B852-55AF237B2949}"/>
                </c:ext>
              </c:extLst>
            </c:dLbl>
            <c:dLbl>
              <c:idx val="2"/>
              <c:layout>
                <c:manualLayout>
                  <c:x val="-1.658125628337535E-2"/>
                  <c:y val="4.805541406816027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17136478176285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B9E-4A92-B852-55AF237B2949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807927824418012"/>
                      <c:h val="0.103905704074484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B9E-4A92-B852-55AF237B2949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77553498452826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6B9E-4A92-B852-55AF237B2949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86913606037265"/>
                      <c:h val="9.59109770910280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B9E-4A92-B852-55AF237B2949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154874593620653"/>
                      <c:h val="9.88795188003714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AE0-40C2-896E-847FD6322514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65132979070643"/>
                      <c:h val="9.88795188003714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AE0-40C2-896E-847FD63225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1B1B1B"/>
                    </a:solidFill>
                    <a:latin typeface="hh sans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5.5555555555555552E-2</c:v>
                </c:pt>
                <c:pt idx="1">
                  <c:v>2.7777777777777776E-2</c:v>
                </c:pt>
                <c:pt idx="2">
                  <c:v>0</c:v>
                </c:pt>
                <c:pt idx="3">
                  <c:v>0.1111111111111111</c:v>
                </c:pt>
                <c:pt idx="4">
                  <c:v>8.3333333333333329E-2</c:v>
                </c:pt>
                <c:pt idx="5">
                  <c:v>5.5555555555555552E-2</c:v>
                </c:pt>
                <c:pt idx="6">
                  <c:v>0.41666666666666669</c:v>
                </c:pt>
                <c:pt idx="7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B9E-4A92-B852-55AF237B2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15467248"/>
        <c:axId val="1415468912"/>
      </c:barChart>
      <c:catAx>
        <c:axId val="1415467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415468912"/>
        <c:crosses val="autoZero"/>
        <c:auto val="1"/>
        <c:lblAlgn val="ctr"/>
        <c:lblOffset val="100"/>
        <c:noMultiLvlLbl val="0"/>
      </c:catAx>
      <c:valAx>
        <c:axId val="14154689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1546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901260101124988E-2"/>
          <c:y val="0"/>
          <c:w val="0.86214307164027104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4D-43ED-9BF2-7CEC3BD1E18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4D-43ED-9BF2-7CEC3BD1E180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4D-43ED-9BF2-7CEC3BD1E180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4D-43ED-9BF2-7CEC3BD1E180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74D-43ED-9BF2-7CEC3BD1E180}"/>
              </c:ext>
            </c:extLst>
          </c:dPt>
          <c:dPt>
            <c:idx val="7"/>
            <c:invertIfNegative val="0"/>
            <c:bubble3D val="0"/>
            <c:spPr>
              <a:solidFill>
                <a:srgbClr val="8A8881"/>
              </a:solidFill>
              <a:ln>
                <a:solidFill>
                  <a:srgbClr val="8A888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44CF-40C7-B535-2FBF97D7BFC9}"/>
              </c:ext>
            </c:extLst>
          </c:dPt>
          <c:dLbls>
            <c:dLbl>
              <c:idx val="0"/>
              <c:layout>
                <c:manualLayout>
                  <c:x val="-5.7381415571020167E-2"/>
                  <c:y val="-2.61958351264022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1B1B1B"/>
                      </a:solidFill>
                      <a:latin typeface="hh sans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42670809886278"/>
                      <c:h val="4.66449744016825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74D-43ED-9BF2-7CEC3BD1E180}"/>
                </c:ext>
              </c:extLst>
            </c:dLbl>
            <c:dLbl>
              <c:idx val="1"/>
              <c:layout>
                <c:manualLayout>
                  <c:x val="-4.1453956731208663E-2"/>
                  <c:y val="2.6216474769584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54354950320535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74D-43ED-9BF2-7CEC3BD1E180}"/>
                </c:ext>
              </c:extLst>
            </c:dLbl>
            <c:dLbl>
              <c:idx val="2"/>
              <c:layout>
                <c:manualLayout>
                  <c:x val="-1.658125628337535E-2"/>
                  <c:y val="4.805541406816027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17136478176285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74D-43ED-9BF2-7CEC3BD1E180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13582535807074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74D-43ED-9BF2-7CEC3BD1E180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77553498452826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B74D-43ED-9BF2-7CEC3BD1E180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86913606037265"/>
                      <c:h val="9.59109770910280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74D-43ED-9BF2-7CEC3BD1E180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57814886866603"/>
                      <c:h val="9.88795188003714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894-4C1C-BB8A-DC9A1D12A013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40865114700157"/>
                      <c:h val="9.88795188003714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4CF-40C7-B535-2FBF97D7BF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1B1B1B"/>
                    </a:solidFill>
                    <a:latin typeface="hh sans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2.5000000000000001E-2</c:v>
                </c:pt>
                <c:pt idx="1">
                  <c:v>0</c:v>
                </c:pt>
                <c:pt idx="2">
                  <c:v>0.05</c:v>
                </c:pt>
                <c:pt idx="3">
                  <c:v>0.05</c:v>
                </c:pt>
                <c:pt idx="4">
                  <c:v>7.4999999999999997E-2</c:v>
                </c:pt>
                <c:pt idx="5">
                  <c:v>2.5000000000000001E-2</c:v>
                </c:pt>
                <c:pt idx="6">
                  <c:v>7.4999999999999997E-2</c:v>
                </c:pt>
                <c:pt idx="7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74D-43ED-9BF2-7CEC3BD1E1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15467248"/>
        <c:axId val="1415468912"/>
      </c:barChart>
      <c:catAx>
        <c:axId val="1415467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415468912"/>
        <c:crosses val="autoZero"/>
        <c:auto val="1"/>
        <c:lblAlgn val="ctr"/>
        <c:lblOffset val="100"/>
        <c:noMultiLvlLbl val="0"/>
      </c:catAx>
      <c:valAx>
        <c:axId val="14154689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1546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27784407410228E-2"/>
          <c:y val="1.0295292497771717E-2"/>
          <c:w val="0.94874443118517959"/>
          <c:h val="0.9730823382737013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CCC"/>
            </a:solidFill>
            <a:ln>
              <a:solidFill>
                <a:srgbClr val="FFCCCC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1.6949152542372881E-2</c:v>
                </c:pt>
                <c:pt idx="1">
                  <c:v>4.7619047619047616E-2</c:v>
                </c:pt>
                <c:pt idx="2">
                  <c:v>8.2706766917293228E-2</c:v>
                </c:pt>
                <c:pt idx="4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44-4D50-A7F5-474D5F8084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999A"/>
            </a:solidFill>
            <a:ln>
              <a:solidFill>
                <a:srgbClr val="FF999A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9.6399442856763325E-3"/>
                  <c:y val="-2.9673049721283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44-4D50-A7F5-474D5F808440}"/>
                </c:ext>
              </c:extLst>
            </c:dLbl>
            <c:dLbl>
              <c:idx val="3"/>
              <c:layout>
                <c:manualLayout>
                  <c:x val="1.2049930357095416E-2"/>
                  <c:y val="-5.439996272267512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25-4FDC-BB5F-17D6F784BF8A}"/>
                </c:ext>
              </c:extLst>
            </c:dLbl>
            <c:dLbl>
              <c:idx val="7"/>
              <c:layout>
                <c:manualLayout>
                  <c:x val="6.9893957474755162E-3"/>
                  <c:y val="-4.71862121823040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AD-422C-B649-EC59CF7F336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AD-422C-B649-EC59CF7F33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0.32203389830508472</c:v>
                </c:pt>
                <c:pt idx="1">
                  <c:v>0.31746031746031744</c:v>
                </c:pt>
                <c:pt idx="2">
                  <c:v>0.45112781954887216</c:v>
                </c:pt>
                <c:pt idx="4">
                  <c:v>0.38823529411764707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44-4D50-A7F5-474D5F80844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6667"/>
            </a:solidFill>
            <a:ln>
              <a:solidFill>
                <a:srgbClr val="FF6667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44-4D50-A7F5-474D5F80844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44-4D50-A7F5-474D5F8084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0.2711864406779661</c:v>
                </c:pt>
                <c:pt idx="1">
                  <c:v>0.2857142857142857</c:v>
                </c:pt>
                <c:pt idx="2">
                  <c:v>0.2932330827067669</c:v>
                </c:pt>
                <c:pt idx="4">
                  <c:v>0.28627450980392155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44-4D50-A7F5-474D5F80844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5.0847457627118647E-2</c:v>
                </c:pt>
                <c:pt idx="1">
                  <c:v>0.12698412698412698</c:v>
                </c:pt>
                <c:pt idx="2">
                  <c:v>3.7593984962406013E-2</c:v>
                </c:pt>
                <c:pt idx="4">
                  <c:v>6.2745098039215685E-2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AD-422C-B649-EC59CF7F336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Лист1!$F$2:$F$6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7.5187969924812026E-3</c:v>
                </c:pt>
                <c:pt idx="4">
                  <c:v>3.9215686274509803E-3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11-4D22-894A-4B2CA9FEFA3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spPr>
            <a:solidFill>
              <a:srgbClr val="8A8881"/>
            </a:solidFill>
            <a:ln>
              <a:solidFill>
                <a:srgbClr val="8A888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Лист1!$G$2:$G$6</c:f>
              <c:numCache>
                <c:formatCode>0%</c:formatCode>
                <c:ptCount val="5"/>
                <c:pt idx="0">
                  <c:v>0.32203389830508472</c:v>
                </c:pt>
                <c:pt idx="1">
                  <c:v>0.22222222222222221</c:v>
                </c:pt>
                <c:pt idx="2">
                  <c:v>0.11278195488721804</c:v>
                </c:pt>
                <c:pt idx="4">
                  <c:v>0.18823529411764706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20-439A-B9DB-F3251F1C90A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Ряд 7</c:v>
                </c:pt>
              </c:strCache>
            </c:strRef>
          </c:tx>
          <c:spPr>
            <a:solidFill>
              <a:srgbClr val="A1A2A9"/>
            </a:solidFill>
            <a:ln>
              <a:solidFill>
                <a:srgbClr val="A1A2A9"/>
              </a:solidFill>
            </a:ln>
            <a:effectLst/>
          </c:spPr>
          <c:invertIfNegative val="0"/>
          <c:dLbls>
            <c:delete val="1"/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Лист1!$H$2:$H$6</c:f>
              <c:numCache>
                <c:formatCode>0%</c:formatCode>
                <c:ptCount val="5"/>
                <c:pt idx="0">
                  <c:v>1.6949152542372881E-2</c:v>
                </c:pt>
                <c:pt idx="1">
                  <c:v>0</c:v>
                </c:pt>
                <c:pt idx="2">
                  <c:v>1.5037593984962405E-2</c:v>
                </c:pt>
                <c:pt idx="4">
                  <c:v>1.1764705882352941E-2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03-4C68-A2DF-CA0091A9F8F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01061695"/>
        <c:axId val="901063359"/>
      </c:barChart>
      <c:catAx>
        <c:axId val="9010616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1063359"/>
        <c:crosses val="autoZero"/>
        <c:auto val="1"/>
        <c:lblAlgn val="ctr"/>
        <c:lblOffset val="100"/>
        <c:noMultiLvlLbl val="0"/>
      </c:catAx>
      <c:valAx>
        <c:axId val="90106335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01061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  <a:latin typeface="hh sans" pitchFamily="2" charset="-52"/>
        </a:defRPr>
      </a:pPr>
      <a:endParaRPr lang="ru-RU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901260101124988E-2"/>
          <c:y val="0"/>
          <c:w val="0.78752594952409549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F4-4139-B9FE-D263C4B8D6F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01-4C12-9E9E-75D0BF6DD1A0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401-4C12-9E9E-75D0BF6DD1A0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01-4C12-9E9E-75D0BF6DD1A0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401-4C12-9E9E-75D0BF6DD1A0}"/>
              </c:ext>
            </c:extLst>
          </c:dPt>
          <c:dPt>
            <c:idx val="6"/>
            <c:invertIfNegative val="0"/>
            <c:bubble3D val="0"/>
            <c:spPr>
              <a:solidFill>
                <a:srgbClr val="8A8881"/>
              </a:solidFill>
              <a:ln>
                <a:solidFill>
                  <a:srgbClr val="8A888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427A-467F-A993-F6016A64C079}"/>
              </c:ext>
            </c:extLst>
          </c:dPt>
          <c:dPt>
            <c:idx val="7"/>
            <c:invertIfNegative val="0"/>
            <c:bubble3D val="0"/>
            <c:spPr>
              <a:solidFill>
                <a:srgbClr val="9EA3AE"/>
              </a:solidFill>
              <a:ln>
                <a:solidFill>
                  <a:srgbClr val="9EA3A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7A-467F-A993-F6016A64C079}"/>
              </c:ext>
            </c:extLst>
          </c:dPt>
          <c:dLbls>
            <c:dLbl>
              <c:idx val="0"/>
              <c:layout>
                <c:manualLayout>
                  <c:x val="-5.7381415571020167E-2"/>
                  <c:y val="-2.61958351264022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1B1B1B"/>
                      </a:solidFill>
                      <a:latin typeface="hh sans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42670809886278"/>
                      <c:h val="4.66449744016825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7F4-4139-B9FE-D263C4B8D6F2}"/>
                </c:ext>
              </c:extLst>
            </c:dLbl>
            <c:dLbl>
              <c:idx val="1"/>
              <c:layout>
                <c:manualLayout>
                  <c:x val="-4.1453956731208663E-2"/>
                  <c:y val="2.6216474769584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54354950320535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401-4C12-9E9E-75D0BF6DD1A0}"/>
                </c:ext>
              </c:extLst>
            </c:dLbl>
            <c:dLbl>
              <c:idx val="2"/>
              <c:layout>
                <c:manualLayout>
                  <c:x val="-1.658125628337535E-2"/>
                  <c:y val="4.805541406816027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17136478176285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401-4C12-9E9E-75D0BF6DD1A0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88057343552113"/>
                      <c:h val="0.103905704074484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401-4C12-9E9E-75D0BF6DD1A0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77553498452826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956-40AF-9C75-ABFDDA05F094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rgbClr val="1B1B1B"/>
                        </a:solidFill>
                        <a:latin typeface="hh sans" pitchFamily="2" charset="-52"/>
                        <a:ea typeface="+mn-ea"/>
                        <a:cs typeface="Arial" panose="020B0604020202020204" pitchFamily="34" charset="0"/>
                      </a:defRPr>
                    </a:pPr>
                    <a:fld id="{EA135EBF-0A7B-4BB8-A2DA-08BC361FB6B4}" type="VALUE">
                      <a:rPr lang="en-US" sz="1100" dirty="0"/>
                      <a:pPr>
                        <a:defRPr sz="1100">
                          <a:solidFill>
                            <a:srgbClr val="1B1B1B"/>
                          </a:solidFill>
                          <a:latin typeface="hh sans" pitchFamily="2" charset="-52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1B1B1B"/>
                      </a:solidFill>
                      <a:latin typeface="hh sans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55772871486205"/>
                      <c:h val="8.031463072066409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401-4C12-9E9E-75D0BF6DD1A0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03401182906609"/>
                      <c:h val="9.88795188003714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27A-467F-A993-F6016A64C079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416542830516584"/>
                      <c:h val="9.88795188003714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27A-467F-A993-F6016A64C0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1B1B1B"/>
                    </a:solidFill>
                    <a:latin typeface="hh sans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5.2631578947368418E-2</c:v>
                </c:pt>
                <c:pt idx="1">
                  <c:v>1.5037593984962405E-2</c:v>
                </c:pt>
                <c:pt idx="2">
                  <c:v>6.0150375939849621E-2</c:v>
                </c:pt>
                <c:pt idx="3">
                  <c:v>9.7744360902255634E-2</c:v>
                </c:pt>
                <c:pt idx="4">
                  <c:v>4.5112781954887216E-2</c:v>
                </c:pt>
                <c:pt idx="5">
                  <c:v>2.2556390977443608E-2</c:v>
                </c:pt>
                <c:pt idx="6">
                  <c:v>0.15037593984962405</c:v>
                </c:pt>
                <c:pt idx="7">
                  <c:v>0.55639097744360899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89-41E3-865C-8237EDCDB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15467248"/>
        <c:axId val="1415468912"/>
      </c:barChart>
      <c:catAx>
        <c:axId val="1415467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415468912"/>
        <c:crosses val="autoZero"/>
        <c:auto val="1"/>
        <c:lblAlgn val="ctr"/>
        <c:lblOffset val="100"/>
        <c:noMultiLvlLbl val="0"/>
      </c:catAx>
      <c:valAx>
        <c:axId val="14154689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1546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901260101124988E-2"/>
          <c:y val="0"/>
          <c:w val="0.5719653745218106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9E-4A92-B852-55AF237B2949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9E-4A92-B852-55AF237B294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B9E-4A92-B852-55AF237B2949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B9E-4A92-B852-55AF237B2949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B9E-4A92-B852-55AF237B2949}"/>
              </c:ext>
            </c:extLst>
          </c:dPt>
          <c:dPt>
            <c:idx val="6"/>
            <c:invertIfNegative val="0"/>
            <c:bubble3D val="0"/>
            <c:spPr>
              <a:solidFill>
                <a:srgbClr val="8A8881"/>
              </a:solidFill>
              <a:ln>
                <a:solidFill>
                  <a:srgbClr val="8A888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AE0-40C2-896E-847FD6322514}"/>
              </c:ext>
            </c:extLst>
          </c:dPt>
          <c:dPt>
            <c:idx val="7"/>
            <c:invertIfNegative val="0"/>
            <c:bubble3D val="0"/>
            <c:spPr>
              <a:solidFill>
                <a:srgbClr val="9EA3AE"/>
              </a:solidFill>
              <a:ln>
                <a:solidFill>
                  <a:srgbClr val="9EA3A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E0-40C2-896E-847FD6322514}"/>
              </c:ext>
            </c:extLst>
          </c:dPt>
          <c:dLbls>
            <c:dLbl>
              <c:idx val="0"/>
              <c:layout>
                <c:manualLayout>
                  <c:x val="-5.7381415571020167E-2"/>
                  <c:y val="-2.61958351264022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1B1B1B"/>
                      </a:solidFill>
                      <a:latin typeface="hh sans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42670809886278"/>
                      <c:h val="4.66449744016825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B9E-4A92-B852-55AF237B2949}"/>
                </c:ext>
              </c:extLst>
            </c:dLbl>
            <c:dLbl>
              <c:idx val="1"/>
              <c:layout>
                <c:manualLayout>
                  <c:x val="-4.1453956731208663E-2"/>
                  <c:y val="2.6216474769584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54354950320535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B9E-4A92-B852-55AF237B2949}"/>
                </c:ext>
              </c:extLst>
            </c:dLbl>
            <c:dLbl>
              <c:idx val="2"/>
              <c:layout>
                <c:manualLayout>
                  <c:x val="-1.658125628337535E-2"/>
                  <c:y val="4.805541406816027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17136478176285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B9E-4A92-B852-55AF237B2949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807927824418012"/>
                      <c:h val="0.103905704074484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B9E-4A92-B852-55AF237B2949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77553498452826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6B9E-4A92-B852-55AF237B2949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86913606037265"/>
                      <c:h val="9.59109770910280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B9E-4A92-B852-55AF237B2949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154874593620653"/>
                      <c:h val="9.88795188003714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AE0-40C2-896E-847FD632251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1B1B1B"/>
                      </a:solidFill>
                      <a:latin typeface="hh sans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08755844151773"/>
                      <c:h val="0.130754015032807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AE0-40C2-896E-847FD63225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1B1B1B"/>
                    </a:solidFill>
                    <a:latin typeface="hh sans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3.1746031746031744E-2</c:v>
                </c:pt>
                <c:pt idx="1">
                  <c:v>0</c:v>
                </c:pt>
                <c:pt idx="2">
                  <c:v>3.1746031746031744E-2</c:v>
                </c:pt>
                <c:pt idx="3">
                  <c:v>9.5238095238095233E-2</c:v>
                </c:pt>
                <c:pt idx="4">
                  <c:v>7.9365079365079361E-2</c:v>
                </c:pt>
                <c:pt idx="5">
                  <c:v>6.3492063492063489E-2</c:v>
                </c:pt>
                <c:pt idx="6">
                  <c:v>0.30158730158730157</c:v>
                </c:pt>
                <c:pt idx="7">
                  <c:v>0.3968253968253968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B9E-4A92-B852-55AF237B2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15467248"/>
        <c:axId val="1415468912"/>
      </c:barChart>
      <c:catAx>
        <c:axId val="1415467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415468912"/>
        <c:crosses val="autoZero"/>
        <c:auto val="1"/>
        <c:lblAlgn val="ctr"/>
        <c:lblOffset val="100"/>
        <c:noMultiLvlLbl val="0"/>
      </c:catAx>
      <c:valAx>
        <c:axId val="14154689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1546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901260101124988E-2"/>
          <c:y val="0"/>
          <c:w val="0.58849305475492009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4D-43ED-9BF2-7CEC3BD1E18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4D-43ED-9BF2-7CEC3BD1E180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4D-43ED-9BF2-7CEC3BD1E180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4D-43ED-9BF2-7CEC3BD1E180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2"/>
              </a:solidFill>
              <a:ln>
                <a:solidFill>
                  <a:srgbClr val="FF000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74D-43ED-9BF2-7CEC3BD1E180}"/>
              </c:ext>
            </c:extLst>
          </c:dPt>
          <c:dPt>
            <c:idx val="6"/>
            <c:invertIfNegative val="0"/>
            <c:bubble3D val="0"/>
            <c:spPr>
              <a:solidFill>
                <a:srgbClr val="8A8881"/>
              </a:solidFill>
              <a:ln>
                <a:solidFill>
                  <a:srgbClr val="8A888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4894-4C1C-BB8A-DC9A1D12A013}"/>
              </c:ext>
            </c:extLst>
          </c:dPt>
          <c:dPt>
            <c:idx val="7"/>
            <c:invertIfNegative val="0"/>
            <c:bubble3D val="0"/>
            <c:spPr>
              <a:solidFill>
                <a:srgbClr val="9EA3AE"/>
              </a:solidFill>
              <a:ln>
                <a:solidFill>
                  <a:srgbClr val="9EA3A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0A5-4241-A06F-A47BD63F4523}"/>
              </c:ext>
            </c:extLst>
          </c:dPt>
          <c:dLbls>
            <c:dLbl>
              <c:idx val="0"/>
              <c:layout>
                <c:manualLayout>
                  <c:x val="-5.7381415571020167E-2"/>
                  <c:y val="-2.61958351264022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1B1B1B"/>
                      </a:solidFill>
                      <a:latin typeface="hh sans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42670809886278"/>
                      <c:h val="4.66449744016825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74D-43ED-9BF2-7CEC3BD1E180}"/>
                </c:ext>
              </c:extLst>
            </c:dLbl>
            <c:dLbl>
              <c:idx val="1"/>
              <c:layout>
                <c:manualLayout>
                  <c:x val="-4.1453956731208663E-2"/>
                  <c:y val="2.6216474769584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54354950320535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74D-43ED-9BF2-7CEC3BD1E180}"/>
                </c:ext>
              </c:extLst>
            </c:dLbl>
            <c:dLbl>
              <c:idx val="2"/>
              <c:layout>
                <c:manualLayout>
                  <c:x val="-1.658125628337535E-2"/>
                  <c:y val="4.805541406816027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17136478176285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74D-43ED-9BF2-7CEC3BD1E180}"/>
                </c:ext>
              </c:extLst>
            </c:dLbl>
            <c:dLbl>
              <c:idx val="3"/>
              <c:layout>
                <c:manualLayout>
                  <c:x val="-2.4872047629617134E-2"/>
                  <c:y val="-2.70247094000580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149769555169662"/>
                      <c:h val="0.103905704074484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74D-43ED-9BF2-7CEC3BD1E180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77553498452826"/>
                      <c:h val="0.10390574287751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B74D-43ED-9BF2-7CEC3BD1E180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86913606037265"/>
                      <c:h val="9.59109770910280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74D-43ED-9BF2-7CEC3BD1E180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34568660355518"/>
                      <c:h val="9.88795188003714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894-4C1C-BB8A-DC9A1D12A013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899030270422614"/>
                      <c:h val="0.1442658377713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A0A5-4241-A06F-A47BD63F45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1B1B1B"/>
                    </a:solidFill>
                    <a:latin typeface="hh sans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0.11864406779661017</c:v>
                </c:pt>
                <c:pt idx="1">
                  <c:v>1.6949152542372881E-2</c:v>
                </c:pt>
                <c:pt idx="2">
                  <c:v>0</c:v>
                </c:pt>
                <c:pt idx="3">
                  <c:v>8.4745762711864403E-2</c:v>
                </c:pt>
                <c:pt idx="4">
                  <c:v>6.7796610169491525E-2</c:v>
                </c:pt>
                <c:pt idx="5">
                  <c:v>6.7796610169491525E-2</c:v>
                </c:pt>
                <c:pt idx="6">
                  <c:v>0.22033898305084745</c:v>
                </c:pt>
                <c:pt idx="7">
                  <c:v>0.42372881355932202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74D-43ED-9BF2-7CEC3BD1E1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15467248"/>
        <c:axId val="1415468912"/>
      </c:barChart>
      <c:catAx>
        <c:axId val="1415467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415468912"/>
        <c:crosses val="autoZero"/>
        <c:auto val="1"/>
        <c:lblAlgn val="ctr"/>
        <c:lblOffset val="100"/>
        <c:noMultiLvlLbl val="0"/>
      </c:catAx>
      <c:valAx>
        <c:axId val="14154689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1546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27784407410228E-2"/>
          <c:y val="1.0295292497771717E-2"/>
          <c:w val="0.94874443118517959"/>
          <c:h val="0.987918817144569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0.125</c:v>
                </c:pt>
                <c:pt idx="1">
                  <c:v>5.5555555555555552E-2</c:v>
                </c:pt>
                <c:pt idx="2">
                  <c:v>6.3157894736842107E-2</c:v>
                </c:pt>
                <c:pt idx="4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40-493B-9C91-3E37319C55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9.6399442856763325E-3"/>
                  <c:y val="-2.9673049721283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40-493B-9C91-3E37319C5538}"/>
                </c:ext>
              </c:extLst>
            </c:dLbl>
            <c:dLbl>
              <c:idx val="3"/>
              <c:layout>
                <c:manualLayout>
                  <c:x val="1.2049930357095416E-2"/>
                  <c:y val="-5.439996272267512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40-493B-9C91-3E37319C5538}"/>
                </c:ext>
              </c:extLst>
            </c:dLbl>
            <c:dLbl>
              <c:idx val="7"/>
              <c:layout>
                <c:manualLayout>
                  <c:x val="6.9893957474755162E-3"/>
                  <c:y val="-4.71862121823040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40-493B-9C91-3E37319C553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40-493B-9C91-3E37319C5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0.2</c:v>
                </c:pt>
                <c:pt idx="1">
                  <c:v>0.25</c:v>
                </c:pt>
                <c:pt idx="2">
                  <c:v>0.1368421052631579</c:v>
                </c:pt>
                <c:pt idx="4">
                  <c:v>0.15294117647058825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40-493B-9C91-3E37319C55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B8CFDA"/>
            </a:solidFill>
            <a:ln>
              <a:solidFill>
                <a:srgbClr val="B8CFDA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40-493B-9C91-3E37319C553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40-493B-9C91-3E37319C5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0.375</c:v>
                </c:pt>
                <c:pt idx="1">
                  <c:v>0.30555555555555558</c:v>
                </c:pt>
                <c:pt idx="2">
                  <c:v>0.43157894736842106</c:v>
                </c:pt>
                <c:pt idx="4">
                  <c:v>0.40784313725490196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40-493B-9C91-3E37319C553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CFCCC2"/>
            </a:solidFill>
            <a:ln>
              <a:solidFill>
                <a:srgbClr val="CFCCC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0.22500000000000001</c:v>
                </c:pt>
                <c:pt idx="1">
                  <c:v>0.19444444444444445</c:v>
                </c:pt>
                <c:pt idx="2">
                  <c:v>0.16842105263157894</c:v>
                </c:pt>
                <c:pt idx="4">
                  <c:v>0.22352941176470589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640-493B-9C91-3E37319C553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rgbClr val="8A8881"/>
            </a:solidFill>
            <a:ln>
              <a:solidFill>
                <a:srgbClr val="8A888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Лист1!$F$2:$F$6</c:f>
              <c:numCache>
                <c:formatCode>0%</c:formatCode>
                <c:ptCount val="5"/>
                <c:pt idx="0">
                  <c:v>7.4999999999999997E-2</c:v>
                </c:pt>
                <c:pt idx="1">
                  <c:v>0.19444444444444445</c:v>
                </c:pt>
                <c:pt idx="2">
                  <c:v>0.2</c:v>
                </c:pt>
                <c:pt idx="4">
                  <c:v>0.15686274509803921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96-465B-88A2-0A1886E34F4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01061695"/>
        <c:axId val="901063359"/>
      </c:barChart>
      <c:catAx>
        <c:axId val="9010616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1063359"/>
        <c:crosses val="autoZero"/>
        <c:auto val="1"/>
        <c:lblAlgn val="ctr"/>
        <c:lblOffset val="100"/>
        <c:noMultiLvlLbl val="0"/>
      </c:catAx>
      <c:valAx>
        <c:axId val="90106335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01061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  <a:latin typeface="hh sans" pitchFamily="2" charset="-52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27784407410228E-2"/>
          <c:y val="1.0295292497771717E-2"/>
          <c:w val="0.94874443118517959"/>
          <c:h val="0.987918817144569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5.0847457627118647E-2</c:v>
                </c:pt>
                <c:pt idx="1">
                  <c:v>6.3492063492063489E-2</c:v>
                </c:pt>
                <c:pt idx="2">
                  <c:v>6.0150375939849621E-2</c:v>
                </c:pt>
                <c:pt idx="4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40-493B-9C91-3E37319C55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9.6399442856763325E-3"/>
                  <c:y val="-2.9673049721283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40-493B-9C91-3E37319C5538}"/>
                </c:ext>
              </c:extLst>
            </c:dLbl>
            <c:dLbl>
              <c:idx val="3"/>
              <c:layout>
                <c:manualLayout>
                  <c:x val="1.2049930357095416E-2"/>
                  <c:y val="-5.439996272267512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40-493B-9C91-3E37319C5538}"/>
                </c:ext>
              </c:extLst>
            </c:dLbl>
            <c:dLbl>
              <c:idx val="7"/>
              <c:layout>
                <c:manualLayout>
                  <c:x val="6.9893957474755162E-3"/>
                  <c:y val="-4.71862121823040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40-493B-9C91-3E37319C553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40-493B-9C91-3E37319C5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0.13559322033898305</c:v>
                </c:pt>
                <c:pt idx="1">
                  <c:v>0.26984126984126983</c:v>
                </c:pt>
                <c:pt idx="2">
                  <c:v>0.10526315789473684</c:v>
                </c:pt>
                <c:pt idx="4">
                  <c:v>0.15294117647058825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40-493B-9C91-3E37319C55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B8CFDA"/>
            </a:solidFill>
            <a:ln>
              <a:solidFill>
                <a:srgbClr val="B8CFDA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40-493B-9C91-3E37319C553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40-493B-9C91-3E37319C5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0.3728813559322034</c:v>
                </c:pt>
                <c:pt idx="1">
                  <c:v>0.30158730158730157</c:v>
                </c:pt>
                <c:pt idx="2">
                  <c:v>0.47368421052631576</c:v>
                </c:pt>
                <c:pt idx="4">
                  <c:v>0.40784313725490196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40-493B-9C91-3E37319C553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CFCCC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0.2711864406779661</c:v>
                </c:pt>
                <c:pt idx="1">
                  <c:v>0.14285714285714285</c:v>
                </c:pt>
                <c:pt idx="2">
                  <c:v>0.24060150375939848</c:v>
                </c:pt>
                <c:pt idx="4">
                  <c:v>0.22352941176470589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640-493B-9C91-3E37319C553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rgbClr val="8A8881"/>
            </a:solidFill>
            <a:ln>
              <a:solidFill>
                <a:srgbClr val="8A888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Лист1!$F$2:$F$6</c:f>
              <c:numCache>
                <c:formatCode>0%</c:formatCode>
                <c:ptCount val="5"/>
                <c:pt idx="0">
                  <c:v>0.16949152542372881</c:v>
                </c:pt>
                <c:pt idx="1">
                  <c:v>0.22222222222222221</c:v>
                </c:pt>
                <c:pt idx="2">
                  <c:v>0.12030075187969924</c:v>
                </c:pt>
                <c:pt idx="4">
                  <c:v>0.15686274509803921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96-465B-88A2-0A1886E34F4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01061695"/>
        <c:axId val="901063359"/>
      </c:barChart>
      <c:catAx>
        <c:axId val="9010616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1063359"/>
        <c:crosses val="autoZero"/>
        <c:auto val="1"/>
        <c:lblAlgn val="ctr"/>
        <c:lblOffset val="100"/>
        <c:noMultiLvlLbl val="0"/>
      </c:catAx>
      <c:valAx>
        <c:axId val="90106335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01061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  <a:latin typeface="hh sans" pitchFamily="2" charset="-52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27784407410228E-2"/>
          <c:y val="1.0295292497771717E-2"/>
          <c:w val="0.94874443118517959"/>
          <c:h val="0.987918817144569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7.4999999999999997E-2</c:v>
                </c:pt>
                <c:pt idx="1">
                  <c:v>0.19444444444444445</c:v>
                </c:pt>
                <c:pt idx="2">
                  <c:v>3.1578947368421054E-2</c:v>
                </c:pt>
                <c:pt idx="4">
                  <c:v>8.6274509803921567E-2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40-493B-9C91-3E37319C55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6667"/>
            </a:solidFill>
            <a:ln>
              <a:solidFill>
                <a:srgbClr val="FF6667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9.6399442856763325E-3"/>
                  <c:y val="-2.9673049721283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40-493B-9C91-3E37319C5538}"/>
                </c:ext>
              </c:extLst>
            </c:dLbl>
            <c:dLbl>
              <c:idx val="3"/>
              <c:layout>
                <c:manualLayout>
                  <c:x val="1.2049930357095416E-2"/>
                  <c:y val="-5.439996272267512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40-493B-9C91-3E37319C5538}"/>
                </c:ext>
              </c:extLst>
            </c:dLbl>
            <c:dLbl>
              <c:idx val="7"/>
              <c:layout>
                <c:manualLayout>
                  <c:x val="6.9893957474755162E-3"/>
                  <c:y val="-4.71862121823040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40-493B-9C91-3E37319C553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40-493B-9C91-3E37319C5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0.22500000000000001</c:v>
                </c:pt>
                <c:pt idx="1">
                  <c:v>0.30555555555555558</c:v>
                </c:pt>
                <c:pt idx="2">
                  <c:v>0.29473684210526313</c:v>
                </c:pt>
                <c:pt idx="4">
                  <c:v>0.23921568627450981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40-493B-9C91-3E37319C55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B8CFDA"/>
            </a:solidFill>
            <a:ln>
              <a:solidFill>
                <a:srgbClr val="B8CFDA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40-493B-9C91-3E37319C553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40-493B-9C91-3E37319C5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0.5</c:v>
                </c:pt>
                <c:pt idx="1">
                  <c:v>0.3888888888888889</c:v>
                </c:pt>
                <c:pt idx="2">
                  <c:v>0.43157894736842106</c:v>
                </c:pt>
                <c:pt idx="4">
                  <c:v>0.44705882352941179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40-493B-9C91-3E37319C553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8A8881"/>
            </a:solidFill>
            <a:ln>
              <a:solidFill>
                <a:srgbClr val="8A888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0.125</c:v>
                </c:pt>
                <c:pt idx="1">
                  <c:v>5.5555555555555552E-2</c:v>
                </c:pt>
                <c:pt idx="2">
                  <c:v>0.15789473684210525</c:v>
                </c:pt>
                <c:pt idx="4">
                  <c:v>0.14117647058823529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640-493B-9C91-3E37319C553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Лист1!$F$2:$F$6</c:f>
              <c:numCache>
                <c:formatCode>0%</c:formatCode>
                <c:ptCount val="5"/>
                <c:pt idx="0">
                  <c:v>7.4999999999999997E-2</c:v>
                </c:pt>
                <c:pt idx="1">
                  <c:v>5.5555555555555552E-2</c:v>
                </c:pt>
                <c:pt idx="2">
                  <c:v>8.4210526315789472E-2</c:v>
                </c:pt>
                <c:pt idx="4">
                  <c:v>8.6274509803921567E-2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96-465B-88A2-0A1886E34F4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01061695"/>
        <c:axId val="901063359"/>
      </c:barChart>
      <c:catAx>
        <c:axId val="9010616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1063359"/>
        <c:crosses val="autoZero"/>
        <c:auto val="1"/>
        <c:lblAlgn val="ctr"/>
        <c:lblOffset val="100"/>
        <c:noMultiLvlLbl val="0"/>
      </c:catAx>
      <c:valAx>
        <c:axId val="90106335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01061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  <a:latin typeface="hh sans" pitchFamily="2" charset="-52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27784407410228E-2"/>
          <c:y val="1.0295292497771717E-2"/>
          <c:w val="0.94874443118517959"/>
          <c:h val="0.987918817144569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2"/>
            </a:solidFill>
            <a:ln>
              <a:solidFill>
                <a:srgbClr val="FF000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8.4745762711864403E-2</c:v>
                </c:pt>
                <c:pt idx="1">
                  <c:v>0.1111111111111111</c:v>
                </c:pt>
                <c:pt idx="2">
                  <c:v>7.5187969924812026E-2</c:v>
                </c:pt>
                <c:pt idx="4">
                  <c:v>8.6274509803921567E-2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40-493B-9C91-3E37319C55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6667"/>
            </a:solidFill>
            <a:ln>
              <a:solidFill>
                <a:srgbClr val="FF6667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9.6399442856763325E-3"/>
                  <c:y val="-2.9673049721283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40-493B-9C91-3E37319C5538}"/>
                </c:ext>
              </c:extLst>
            </c:dLbl>
            <c:dLbl>
              <c:idx val="3"/>
              <c:layout>
                <c:manualLayout>
                  <c:x val="1.2049930357095416E-2"/>
                  <c:y val="-5.439996272267512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40-493B-9C91-3E37319C5538}"/>
                </c:ext>
              </c:extLst>
            </c:dLbl>
            <c:dLbl>
              <c:idx val="7"/>
              <c:layout>
                <c:manualLayout>
                  <c:x val="6.9893957474755162E-3"/>
                  <c:y val="-4.71862121823040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40-493B-9C91-3E37319C553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40-493B-9C91-3E37319C5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0.23728813559322035</c:v>
                </c:pt>
                <c:pt idx="1">
                  <c:v>0.2857142857142857</c:v>
                </c:pt>
                <c:pt idx="2">
                  <c:v>0.21804511278195488</c:v>
                </c:pt>
                <c:pt idx="4">
                  <c:v>0.23921568627450981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40-493B-9C91-3E37319C55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B8CFDA"/>
            </a:solidFill>
            <a:ln>
              <a:solidFill>
                <a:srgbClr val="B8CFDA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40-493B-9C91-3E37319C553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40-493B-9C91-3E37319C5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0.42372881355932202</c:v>
                </c:pt>
                <c:pt idx="1">
                  <c:v>0.42857142857142855</c:v>
                </c:pt>
                <c:pt idx="2">
                  <c:v>0.46616541353383456</c:v>
                </c:pt>
                <c:pt idx="4">
                  <c:v>0.44705882352941179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40-493B-9C91-3E37319C553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8A8881"/>
            </a:solidFill>
            <a:ln>
              <a:solidFill>
                <a:srgbClr val="8A888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0.11864406779661017</c:v>
                </c:pt>
                <c:pt idx="1">
                  <c:v>0.1111111111111111</c:v>
                </c:pt>
                <c:pt idx="2">
                  <c:v>0.16541353383458646</c:v>
                </c:pt>
                <c:pt idx="4">
                  <c:v>0.14117647058823529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640-493B-9C91-3E37319C553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hh sans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Лист1!$F$2:$F$6</c:f>
              <c:numCache>
                <c:formatCode>0%</c:formatCode>
                <c:ptCount val="5"/>
                <c:pt idx="0">
                  <c:v>0.13559322033898305</c:v>
                </c:pt>
                <c:pt idx="1">
                  <c:v>6.3492063492063489E-2</c:v>
                </c:pt>
                <c:pt idx="2">
                  <c:v>7.5187969924812026E-2</c:v>
                </c:pt>
                <c:pt idx="4">
                  <c:v>8.6274509803921567E-2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96-465B-88A2-0A1886E34F4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01061695"/>
        <c:axId val="901063359"/>
      </c:barChart>
      <c:catAx>
        <c:axId val="9010616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1063359"/>
        <c:crosses val="autoZero"/>
        <c:auto val="1"/>
        <c:lblAlgn val="ctr"/>
        <c:lblOffset val="100"/>
        <c:noMultiLvlLbl val="0"/>
      </c:catAx>
      <c:valAx>
        <c:axId val="90106335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01061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  <a:latin typeface="hh sans" pitchFamily="2" charset="-52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h sans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h sans" pitchFamily="2" charset="0"/>
              </a:defRPr>
            </a:lvl1pPr>
          </a:lstStyle>
          <a:p>
            <a:fld id="{47BBBF0E-B499-4A0C-A846-B73C5B9B7F5C}" type="datetimeFigureOut">
              <a:rPr lang="ru-RU" smtClean="0"/>
              <a:pPr/>
              <a:t>18.03.2026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h sans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h sans" pitchFamily="2" charset="0"/>
              </a:defRPr>
            </a:lvl1pPr>
          </a:lstStyle>
          <a:p>
            <a:fld id="{96418EC3-3641-46EF-94A0-C1A4AFD074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23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2" rtl="0" eaLnBrk="1" latinLnBrk="0" hangingPunct="1">
      <a:defRPr sz="1200" b="0" i="0" kern="1200">
        <a:solidFill>
          <a:schemeClr val="tx1"/>
        </a:solidFill>
        <a:latin typeface="hh sans" pitchFamily="2" charset="0"/>
        <a:ea typeface="+mn-ea"/>
        <a:cs typeface="+mn-cs"/>
      </a:defRPr>
    </a:lvl1pPr>
    <a:lvl2pPr marL="457166" algn="l" defTabSz="914332" rtl="0" eaLnBrk="1" latinLnBrk="0" hangingPunct="1">
      <a:defRPr sz="1200" b="0" i="0" kern="1200">
        <a:solidFill>
          <a:schemeClr val="tx1"/>
        </a:solidFill>
        <a:latin typeface="hh sans" pitchFamily="2" charset="0"/>
        <a:ea typeface="+mn-ea"/>
        <a:cs typeface="+mn-cs"/>
      </a:defRPr>
    </a:lvl2pPr>
    <a:lvl3pPr marL="914332" algn="l" defTabSz="914332" rtl="0" eaLnBrk="1" latinLnBrk="0" hangingPunct="1">
      <a:defRPr sz="1200" b="0" i="0" kern="1200">
        <a:solidFill>
          <a:schemeClr val="tx1"/>
        </a:solidFill>
        <a:latin typeface="hh sans" pitchFamily="2" charset="0"/>
        <a:ea typeface="+mn-ea"/>
        <a:cs typeface="+mn-cs"/>
      </a:defRPr>
    </a:lvl3pPr>
    <a:lvl4pPr marL="1371498" algn="l" defTabSz="914332" rtl="0" eaLnBrk="1" latinLnBrk="0" hangingPunct="1">
      <a:defRPr sz="1200" b="0" i="0" kern="1200">
        <a:solidFill>
          <a:schemeClr val="tx1"/>
        </a:solidFill>
        <a:latin typeface="hh sans" pitchFamily="2" charset="0"/>
        <a:ea typeface="+mn-ea"/>
        <a:cs typeface="+mn-cs"/>
      </a:defRPr>
    </a:lvl4pPr>
    <a:lvl5pPr marL="1828663" algn="l" defTabSz="914332" rtl="0" eaLnBrk="1" latinLnBrk="0" hangingPunct="1">
      <a:defRPr sz="1200" b="0" i="0" kern="1200">
        <a:solidFill>
          <a:schemeClr val="tx1"/>
        </a:solidFill>
        <a:latin typeface="hh sans" pitchFamily="2" charset="0"/>
        <a:ea typeface="+mn-ea"/>
        <a:cs typeface="+mn-cs"/>
      </a:defRPr>
    </a:lvl5pPr>
    <a:lvl6pPr marL="2285829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18EC3-3641-46EF-94A0-C1A4AFD074C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h sans" pitchFamily="2" charset="0"/>
                <a:ea typeface="+mn-ea"/>
                <a:cs typeface="+mn-cs"/>
              </a:rPr>
              <a:pPr marL="0" marR="0" lvl="0" indent="0" algn="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h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028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18EC3-3641-46EF-94A0-C1A4AFD074C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h sans" pitchFamily="2" charset="0"/>
                <a:ea typeface="+mn-ea"/>
                <a:cs typeface="+mn-cs"/>
              </a:rPr>
              <a:pPr marL="0" marR="0" lvl="0" indent="0" algn="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h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403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575324-1E14-0209-4E27-637D864EF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" r="-1" b="-1111"/>
          <a:stretch/>
        </p:blipFill>
        <p:spPr>
          <a:xfrm>
            <a:off x="1" y="0"/>
            <a:ext cx="12191999" cy="6934200"/>
          </a:xfrm>
          <a:prstGeom prst="roundRect">
            <a:avLst>
              <a:gd name="adj" fmla="val 0"/>
            </a:avLst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76FF53-545B-8FB8-AEA9-11DB86FEA2CA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" r="57"/>
          <a:stretch/>
        </p:blipFill>
        <p:spPr>
          <a:xfrm>
            <a:off x="11227351" y="5844046"/>
            <a:ext cx="612829" cy="613487"/>
          </a:xfrm>
          <a:prstGeom prst="rect">
            <a:avLst/>
          </a:prstGeom>
        </p:spPr>
      </p:pic>
      <p:sp>
        <p:nvSpPr>
          <p:cNvPr id="7" name="Заголовок 10">
            <a:extLst>
              <a:ext uri="{FF2B5EF4-FFF2-40B4-BE49-F238E27FC236}">
                <a16:creationId xmlns:a16="http://schemas.microsoft.com/office/drawing/2014/main" id="{5C44655C-1796-90A7-09D3-EEC3D1369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439" y="4578923"/>
            <a:ext cx="9565557" cy="1757469"/>
          </a:xfrm>
        </p:spPr>
        <p:txBody>
          <a:bodyPr wrap="square" anchor="b">
            <a:spAutoFit/>
          </a:bodyPr>
          <a:lstStyle>
            <a:lvl1pPr>
              <a:lnSpc>
                <a:spcPct val="85000"/>
              </a:lnSpc>
              <a:defRPr sz="6599" b="1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ru-RU" sz="6599" dirty="0"/>
              <a:t>Титульный заголовок в две и более строки</a:t>
            </a:r>
            <a:endParaRPr lang="ru-RU" dirty="0"/>
          </a:p>
        </p:txBody>
      </p:sp>
      <p:sp>
        <p:nvSpPr>
          <p:cNvPr id="12" name="Текст 14">
            <a:extLst>
              <a:ext uri="{FF2B5EF4-FFF2-40B4-BE49-F238E27FC236}">
                <a16:creationId xmlns:a16="http://schemas.microsoft.com/office/drawing/2014/main" id="{8F4900E3-D876-B703-B997-2D1FA81F6A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0776" y="635001"/>
            <a:ext cx="3101148" cy="2629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defRPr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Имя и Фамилия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D3B3CBF7-7B4C-92D1-A011-A1668AC6AB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0776" y="4063474"/>
            <a:ext cx="9578858" cy="26292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spcBef>
                <a:spcPts val="0"/>
              </a:spcBef>
              <a:defRPr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Подзаголовок, уточняющий тему презентации или контекст</a:t>
            </a:r>
          </a:p>
        </p:txBody>
      </p:sp>
      <p:sp>
        <p:nvSpPr>
          <p:cNvPr id="3" name="Текст 14">
            <a:extLst>
              <a:ext uri="{FF2B5EF4-FFF2-40B4-BE49-F238E27FC236}">
                <a16:creationId xmlns:a16="http://schemas.microsoft.com/office/drawing/2014/main" id="{EE383BED-F0F5-0F06-6E47-458F97AAEC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0776" y="1005840"/>
            <a:ext cx="3101148" cy="2629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defRPr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4" name="Текст 14">
            <a:extLst>
              <a:ext uri="{FF2B5EF4-FFF2-40B4-BE49-F238E27FC236}">
                <a16:creationId xmlns:a16="http://schemas.microsoft.com/office/drawing/2014/main" id="{AB4BC1E3-1EE0-4820-3CC7-D9B92ABE24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84108" y="635001"/>
            <a:ext cx="3101148" cy="2629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defRPr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Имя и Фамилия</a:t>
            </a:r>
          </a:p>
        </p:txBody>
      </p:sp>
      <p:sp>
        <p:nvSpPr>
          <p:cNvPr id="5" name="Текст 14">
            <a:extLst>
              <a:ext uri="{FF2B5EF4-FFF2-40B4-BE49-F238E27FC236}">
                <a16:creationId xmlns:a16="http://schemas.microsoft.com/office/drawing/2014/main" id="{DE0663D1-EFBD-1866-EB0E-5367F50A238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84108" y="1005840"/>
            <a:ext cx="3101148" cy="2629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defRPr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75642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3_Заголовок в две строк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27C4A37-2BCE-CDA9-4F27-C98464B687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574" y="640408"/>
            <a:ext cx="11515648" cy="83923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0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 в несколько строк, </a:t>
            </a:r>
            <a:br>
              <a:rPr lang="ru-RU" dirty="0"/>
            </a:br>
            <a:r>
              <a:rPr lang="ru-RU" dirty="0"/>
              <a:t>например в две</a:t>
            </a:r>
          </a:p>
        </p:txBody>
      </p:sp>
      <p:sp>
        <p:nvSpPr>
          <p:cNvPr id="13" name="Текст 20">
            <a:extLst>
              <a:ext uri="{FF2B5EF4-FFF2-40B4-BE49-F238E27FC236}">
                <a16:creationId xmlns:a16="http://schemas.microsoft.com/office/drawing/2014/main" id="{16B9F51B-6E9E-B722-FA43-06B30005E8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0574" y="1583959"/>
            <a:ext cx="11515648" cy="264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ru-RU" sz="1800" b="0" i="0" dirty="0">
                <a:solidFill>
                  <a:srgbClr val="1B1B1B"/>
                </a:solidFill>
                <a:latin typeface="+mn-lt"/>
              </a:defRPr>
            </a:lvl1pPr>
          </a:lstStyle>
          <a:p>
            <a:pPr lvl="0" indent="-143975" defTabSz="914241">
              <a:lnSpc>
                <a:spcPct val="95000"/>
              </a:lnSpc>
              <a:buClr>
                <a:srgbClr val="D6001C"/>
              </a:buClr>
            </a:pPr>
            <a:r>
              <a:rPr lang="ru-RU" dirty="0"/>
              <a:t>Уточняющий подзаголовок</a:t>
            </a:r>
          </a:p>
        </p:txBody>
      </p:sp>
      <p:sp>
        <p:nvSpPr>
          <p:cNvPr id="3" name="Текст 13">
            <a:extLst>
              <a:ext uri="{FF2B5EF4-FFF2-40B4-BE49-F238E27FC236}">
                <a16:creationId xmlns:a16="http://schemas.microsoft.com/office/drawing/2014/main" id="{BF94A55D-6AAA-CEAB-50C3-9BAB502B4A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574" y="327136"/>
            <a:ext cx="11515648" cy="1643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>
            <a:lvl1pPr>
              <a:defRPr lang="ru-RU" sz="1000" b="0" i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 indent="-143975" defTabSz="914241">
              <a:lnSpc>
                <a:spcPct val="110000"/>
              </a:lnSpc>
              <a:buClr>
                <a:srgbClr val="D6001C"/>
              </a:buClr>
            </a:pPr>
            <a:r>
              <a:rPr lang="ru-RU" dirty="0"/>
              <a:t>Раздел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077DB2-EADB-74E1-3A61-8E57B035B733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4" r="44"/>
          <a:stretch/>
        </p:blipFill>
        <p:spPr>
          <a:xfrm>
            <a:off x="11646907" y="6394898"/>
            <a:ext cx="208230" cy="208400"/>
          </a:xfrm>
          <a:prstGeom prst="rect">
            <a:avLst/>
          </a:prstGeom>
        </p:spPr>
      </p:pic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457E2-0462-9AB6-34FD-33054DBF8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573" y="6436986"/>
            <a:ext cx="10873936" cy="13850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100000"/>
              </a:lnSpc>
              <a:defRPr sz="900" b="0" i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Данные актуальны на 1 квартал 2025 года</a:t>
            </a:r>
          </a:p>
        </p:txBody>
      </p:sp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28E619C3-BC53-AA95-F824-505A36B04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7932" y="6436986"/>
            <a:ext cx="284495" cy="1385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>
                <a:solidFill>
                  <a:srgbClr val="9FA3AD"/>
                </a:solidFill>
              </a:defRPr>
            </a:lvl1pPr>
          </a:lstStyle>
          <a:p>
            <a:fld id="{FF18A96F-3E87-1947-91B8-9EE526262A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52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4_Заголовок карточка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8DB56AF9-0A16-1BB3-7A0D-A2922ABC79CA}"/>
              </a:ext>
            </a:extLst>
          </p:cNvPr>
          <p:cNvSpPr/>
          <p:nvPr userDrawn="1"/>
        </p:nvSpPr>
        <p:spPr>
          <a:xfrm>
            <a:off x="4218773" y="158750"/>
            <a:ext cx="7815261" cy="6540500"/>
          </a:xfrm>
          <a:prstGeom prst="roundRect">
            <a:avLst>
              <a:gd name="adj" fmla="val 2594"/>
            </a:avLst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0" i="0" dirty="0">
              <a:latin typeface="hh sans" pitchFamily="2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34C3EF69-2E94-CA84-99BB-8814F9956A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306" y="640064"/>
            <a:ext cx="3748971" cy="83923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0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 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4DB43DCB-B12A-4271-7326-EFD79D81E4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0306" y="1583959"/>
            <a:ext cx="3748971" cy="264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ru-RU" sz="1800" b="0" i="0" dirty="0">
                <a:solidFill>
                  <a:srgbClr val="1B1B1B"/>
                </a:solidFill>
                <a:latin typeface="+mn-lt"/>
              </a:defRPr>
            </a:lvl1pPr>
          </a:lstStyle>
          <a:p>
            <a:pPr lvl="0" indent="-143975" defTabSz="914241">
              <a:lnSpc>
                <a:spcPct val="95000"/>
              </a:lnSpc>
              <a:buClr>
                <a:srgbClr val="D6001C"/>
              </a:buClr>
            </a:pPr>
            <a:r>
              <a:rPr lang="ru-RU" dirty="0"/>
              <a:t>Уточняющий подзаголовок</a:t>
            </a:r>
          </a:p>
        </p:txBody>
      </p:sp>
      <p:sp>
        <p:nvSpPr>
          <p:cNvPr id="2" name="Текст 13">
            <a:extLst>
              <a:ext uri="{FF2B5EF4-FFF2-40B4-BE49-F238E27FC236}">
                <a16:creationId xmlns:a16="http://schemas.microsoft.com/office/drawing/2014/main" id="{77DBDBB7-D5B1-C67A-53CC-2009530016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306" y="327136"/>
            <a:ext cx="3748971" cy="1643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>
            <a:lvl1pPr>
              <a:defRPr lang="ru-RU" sz="1000" b="0" i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 indent="-143975" defTabSz="914241">
              <a:lnSpc>
                <a:spcPct val="110000"/>
              </a:lnSpc>
              <a:buClr>
                <a:srgbClr val="D6001C"/>
              </a:buClr>
            </a:pPr>
            <a:r>
              <a:rPr lang="ru-RU" dirty="0"/>
              <a:t>Раздел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0610E6-7426-DA9D-7974-093D4BAA2C81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4" r="44"/>
          <a:stretch/>
        </p:blipFill>
        <p:spPr>
          <a:xfrm>
            <a:off x="11646907" y="6394898"/>
            <a:ext cx="208230" cy="2084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9E6F63-0635-D9FC-9F0B-5F9C7AFC9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7932" y="6436986"/>
            <a:ext cx="284495" cy="1385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>
                <a:solidFill>
                  <a:srgbClr val="9FA3AD"/>
                </a:solidFill>
              </a:defRPr>
            </a:lvl1pPr>
          </a:lstStyle>
          <a:p>
            <a:fld id="{FF18A96F-3E87-1947-91B8-9EE526262A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ижний колонтитул 5">
            <a:extLst>
              <a:ext uri="{FF2B5EF4-FFF2-40B4-BE49-F238E27FC236}">
                <a16:creationId xmlns:a16="http://schemas.microsoft.com/office/drawing/2014/main" id="{FE0FD089-7564-A640-DA1B-F4D62724F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573" y="6436986"/>
            <a:ext cx="3750415" cy="13850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100000"/>
              </a:lnSpc>
              <a:defRPr sz="900" b="0" i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Данные актуальны на 1 квартал 2025 года</a:t>
            </a:r>
          </a:p>
        </p:txBody>
      </p:sp>
    </p:spTree>
    <p:extLst>
      <p:ext uri="{BB962C8B-B14F-4D97-AF65-F5344CB8AC3E}">
        <p14:creationId xmlns:p14="http://schemas.microsoft.com/office/powerpoint/2010/main" val="544899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.4_Заголовок карточка_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8DB56AF9-0A16-1BB3-7A0D-A2922ABC79CA}"/>
              </a:ext>
            </a:extLst>
          </p:cNvPr>
          <p:cNvSpPr/>
          <p:nvPr userDrawn="1"/>
        </p:nvSpPr>
        <p:spPr>
          <a:xfrm>
            <a:off x="6032893" y="158750"/>
            <a:ext cx="6001140" cy="6540500"/>
          </a:xfrm>
          <a:prstGeom prst="roundRect">
            <a:avLst>
              <a:gd name="adj" fmla="val 2957"/>
            </a:avLst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0" i="0" dirty="0">
              <a:latin typeface="hh sans" pitchFamily="2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34C3EF69-2E94-CA84-99BB-8814F9956A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305" y="640063"/>
            <a:ext cx="5473045" cy="42373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0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 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4DB43DCB-B12A-4271-7326-EFD79D81E4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0305" y="1212388"/>
            <a:ext cx="5473045" cy="264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ru-RU" sz="1800" b="0" i="0" dirty="0">
                <a:solidFill>
                  <a:srgbClr val="1B1B1B"/>
                </a:solidFill>
                <a:latin typeface="+mn-lt"/>
              </a:defRPr>
            </a:lvl1pPr>
          </a:lstStyle>
          <a:p>
            <a:pPr lvl="0" indent="-143975" defTabSz="914241">
              <a:lnSpc>
                <a:spcPct val="95000"/>
              </a:lnSpc>
              <a:buClr>
                <a:srgbClr val="D6001C"/>
              </a:buClr>
            </a:pPr>
            <a:r>
              <a:rPr lang="ru-RU" dirty="0"/>
              <a:t>Уточняющий подзаголовок</a:t>
            </a:r>
          </a:p>
        </p:txBody>
      </p:sp>
      <p:sp>
        <p:nvSpPr>
          <p:cNvPr id="2" name="Текст 13">
            <a:extLst>
              <a:ext uri="{FF2B5EF4-FFF2-40B4-BE49-F238E27FC236}">
                <a16:creationId xmlns:a16="http://schemas.microsoft.com/office/drawing/2014/main" id="{77DBDBB7-D5B1-C67A-53CC-2009530016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306" y="327136"/>
            <a:ext cx="5473045" cy="1643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>
            <a:lvl1pPr>
              <a:defRPr lang="ru-RU" sz="1000" b="0" i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 indent="-143975" defTabSz="914241">
              <a:lnSpc>
                <a:spcPct val="110000"/>
              </a:lnSpc>
              <a:buClr>
                <a:srgbClr val="D6001C"/>
              </a:buClr>
            </a:pPr>
            <a:r>
              <a:rPr lang="ru-RU" dirty="0"/>
              <a:t>Раздел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0610E6-7426-DA9D-7974-093D4BAA2C81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4" r="44"/>
          <a:stretch/>
        </p:blipFill>
        <p:spPr>
          <a:xfrm>
            <a:off x="11646907" y="6394898"/>
            <a:ext cx="208230" cy="2084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2BAFD9-41CB-2EA2-FC1B-6A0183DD6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7932" y="6436986"/>
            <a:ext cx="284495" cy="1385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>
                <a:solidFill>
                  <a:srgbClr val="9FA3AD"/>
                </a:solidFill>
              </a:defRPr>
            </a:lvl1pPr>
          </a:lstStyle>
          <a:p>
            <a:fld id="{FF18A96F-3E87-1947-91B8-9EE526262A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ижний колонтитул 5">
            <a:extLst>
              <a:ext uri="{FF2B5EF4-FFF2-40B4-BE49-F238E27FC236}">
                <a16:creationId xmlns:a16="http://schemas.microsoft.com/office/drawing/2014/main" id="{318E6EAC-7A84-988D-F443-51BEC7DCF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573" y="6436986"/>
            <a:ext cx="3750415" cy="13850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100000"/>
              </a:lnSpc>
              <a:defRPr sz="900" b="0" i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Данные актуальны на 1 квартал 2025 года</a:t>
            </a:r>
          </a:p>
        </p:txBody>
      </p:sp>
    </p:spTree>
    <p:extLst>
      <p:ext uri="{BB962C8B-B14F-4D97-AF65-F5344CB8AC3E}">
        <p14:creationId xmlns:p14="http://schemas.microsoft.com/office/powerpoint/2010/main" val="162682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.4_Заголовок карточка_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DFCC5B56-AF05-19CB-3285-9162F848F71F}"/>
              </a:ext>
            </a:extLst>
          </p:cNvPr>
          <p:cNvSpPr/>
          <p:nvPr userDrawn="1"/>
        </p:nvSpPr>
        <p:spPr>
          <a:xfrm>
            <a:off x="6801293" y="158750"/>
            <a:ext cx="5232740" cy="6540500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>
              <a:defRPr/>
            </a:pPr>
            <a:endParaRPr lang="ru-RU" sz="900" dirty="0">
              <a:solidFill>
                <a:srgbClr val="191A1D"/>
              </a:solidFill>
              <a:latin typeface="hh sans" pitchFamily="2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34C3EF69-2E94-CA84-99BB-8814F9956A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306" y="640063"/>
            <a:ext cx="6333979" cy="42373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0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 </a:t>
            </a:r>
          </a:p>
        </p:txBody>
      </p:sp>
      <p:sp>
        <p:nvSpPr>
          <p:cNvPr id="2" name="Текст 13">
            <a:extLst>
              <a:ext uri="{FF2B5EF4-FFF2-40B4-BE49-F238E27FC236}">
                <a16:creationId xmlns:a16="http://schemas.microsoft.com/office/drawing/2014/main" id="{77DBDBB7-D5B1-C67A-53CC-2009530016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306" y="327136"/>
            <a:ext cx="6333979" cy="1643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>
            <a:lvl1pPr>
              <a:defRPr lang="ru-RU" sz="1000" b="0" i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 indent="-143975" defTabSz="914241">
              <a:lnSpc>
                <a:spcPct val="110000"/>
              </a:lnSpc>
              <a:buClr>
                <a:srgbClr val="D6001C"/>
              </a:buClr>
            </a:pPr>
            <a:r>
              <a:rPr lang="ru-RU" dirty="0"/>
              <a:t>Раздел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0610E6-7426-DA9D-7974-093D4BAA2C81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4" r="44"/>
          <a:stretch/>
        </p:blipFill>
        <p:spPr>
          <a:xfrm>
            <a:off x="11646907" y="6394898"/>
            <a:ext cx="208230" cy="208400"/>
          </a:xfrm>
          <a:prstGeom prst="rect">
            <a:avLst/>
          </a:prstGeom>
        </p:spPr>
      </p:pic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A0FD6BC6-F8AA-7546-9A35-5DFD2973C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7932" y="6436986"/>
            <a:ext cx="284495" cy="1385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>
                <a:solidFill>
                  <a:srgbClr val="9FA3AD"/>
                </a:solidFill>
              </a:defRPr>
            </a:lvl1pPr>
          </a:lstStyle>
          <a:p>
            <a:fld id="{FF18A96F-3E87-1947-91B8-9EE526262A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id="{27F61894-EA89-B609-573D-CB947FDBD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573" y="6436986"/>
            <a:ext cx="3750415" cy="13850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100000"/>
              </a:lnSpc>
              <a:defRPr sz="900" b="0" i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Данные актуальны на 1 квартал 2025 года</a:t>
            </a:r>
          </a:p>
        </p:txBody>
      </p:sp>
      <p:sp>
        <p:nvSpPr>
          <p:cNvPr id="3" name="Текст 20">
            <a:extLst>
              <a:ext uri="{FF2B5EF4-FFF2-40B4-BE49-F238E27FC236}">
                <a16:creationId xmlns:a16="http://schemas.microsoft.com/office/drawing/2014/main" id="{989FFF7F-DA8E-B3CA-C68D-B1383C433A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0305" y="1212388"/>
            <a:ext cx="6333979" cy="264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ru-RU" sz="1800" b="0" i="0" dirty="0">
                <a:solidFill>
                  <a:srgbClr val="1B1B1B"/>
                </a:solidFill>
                <a:latin typeface="+mn-lt"/>
              </a:defRPr>
            </a:lvl1pPr>
          </a:lstStyle>
          <a:p>
            <a:pPr lvl="0" indent="-143975" defTabSz="914241">
              <a:lnSpc>
                <a:spcPct val="95000"/>
              </a:lnSpc>
              <a:buClr>
                <a:srgbClr val="D6001C"/>
              </a:buClr>
            </a:pPr>
            <a:r>
              <a:rPr lang="ru-RU" dirty="0"/>
              <a:t>Уточняющий 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72783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A375AA-F649-3ED1-8A8A-FC2491697FAE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4" r="44"/>
          <a:stretch/>
        </p:blipFill>
        <p:spPr>
          <a:xfrm>
            <a:off x="11646907" y="6394898"/>
            <a:ext cx="208230" cy="2084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3D738D-9B37-12CF-FA98-C29041F68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7932" y="6436986"/>
            <a:ext cx="284495" cy="1385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>
                <a:solidFill>
                  <a:srgbClr val="9FA3AD"/>
                </a:solidFill>
              </a:defRPr>
            </a:lvl1pPr>
          </a:lstStyle>
          <a:p>
            <a:fld id="{FF18A96F-3E87-1947-91B8-9EE526262A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96E691-9462-484E-A828-419E1487E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573" y="6436986"/>
            <a:ext cx="10873936" cy="13850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100000"/>
              </a:lnSpc>
              <a:defRPr sz="900" b="0" i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Данные актуальны на 1 квартал 2025 года</a:t>
            </a:r>
          </a:p>
        </p:txBody>
      </p:sp>
    </p:spTree>
    <p:extLst>
      <p:ext uri="{BB962C8B-B14F-4D97-AF65-F5344CB8AC3E}">
        <p14:creationId xmlns:p14="http://schemas.microsoft.com/office/powerpoint/2010/main" val="1899073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следни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DEBDD0-6693-7F03-778C-9EB9D180ADE0}"/>
              </a:ext>
            </a:extLst>
          </p:cNvPr>
          <p:cNvSpPr/>
          <p:nvPr userDrawn="1"/>
        </p:nvSpPr>
        <p:spPr>
          <a:xfrm>
            <a:off x="0" y="8890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7" name="Объект 7">
            <a:extLst>
              <a:ext uri="{FF2B5EF4-FFF2-40B4-BE49-F238E27FC236}">
                <a16:creationId xmlns:a16="http://schemas.microsoft.com/office/drawing/2014/main" id="{663013E9-05DE-7979-D570-F427B21473F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3164" y="4786820"/>
            <a:ext cx="3746502" cy="222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88000"/>
              </a:lnSpc>
              <a:spcBef>
                <a:spcPts val="0"/>
              </a:spcBef>
              <a:spcAft>
                <a:spcPts val="800"/>
              </a:spcAft>
              <a:defRPr lang="ru-RU" sz="1600" b="0" i="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5" name="Объект 7">
            <a:extLst>
              <a:ext uri="{FF2B5EF4-FFF2-40B4-BE49-F238E27FC236}">
                <a16:creationId xmlns:a16="http://schemas.microsoft.com/office/drawing/2014/main" id="{E84C9ADB-4CA4-45E8-26DB-F9A59028020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43164" y="5100706"/>
            <a:ext cx="3746502" cy="222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88000"/>
              </a:lnSpc>
              <a:spcBef>
                <a:spcPts val="0"/>
              </a:spcBef>
              <a:spcAft>
                <a:spcPts val="800"/>
              </a:spcAft>
              <a:defRPr lang="ru-RU" sz="1600" b="0" i="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Должность в компании</a:t>
            </a:r>
          </a:p>
        </p:txBody>
      </p:sp>
      <p:sp>
        <p:nvSpPr>
          <p:cNvPr id="26" name="Объект 7">
            <a:extLst>
              <a:ext uri="{FF2B5EF4-FFF2-40B4-BE49-F238E27FC236}">
                <a16:creationId xmlns:a16="http://schemas.microsoft.com/office/drawing/2014/main" id="{6F56E7C8-4D30-C58B-CD85-9F96CE6D09A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43164" y="5671032"/>
            <a:ext cx="3746502" cy="222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88000"/>
              </a:lnSpc>
              <a:spcBef>
                <a:spcPts val="0"/>
              </a:spcBef>
              <a:spcAft>
                <a:spcPts val="800"/>
              </a:spcAft>
              <a:defRPr lang="ru-RU" sz="1600" b="0" i="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e-mail</a:t>
            </a:r>
            <a:endParaRPr lang="ru-RU" dirty="0"/>
          </a:p>
        </p:txBody>
      </p:sp>
      <p:sp>
        <p:nvSpPr>
          <p:cNvPr id="27" name="Объект 7">
            <a:extLst>
              <a:ext uri="{FF2B5EF4-FFF2-40B4-BE49-F238E27FC236}">
                <a16:creationId xmlns:a16="http://schemas.microsoft.com/office/drawing/2014/main" id="{0907CF0F-DB71-3E41-88D3-0A4190981EB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43164" y="5994892"/>
            <a:ext cx="3746502" cy="222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88000"/>
              </a:lnSpc>
              <a:spcBef>
                <a:spcPts val="0"/>
              </a:spcBef>
              <a:spcAft>
                <a:spcPts val="800"/>
              </a:spcAft>
              <a:defRPr lang="ru-RU" sz="1600" b="0" i="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телефон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A71C8A8-69A9-1F70-D38F-F587220C4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165" y="639794"/>
            <a:ext cx="7632955" cy="958596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36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ru-RU" dirty="0"/>
              <a:t>Завершающий текст или благодарность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FF16ED-A450-D617-2DC3-36F868E80F04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4" r="44"/>
          <a:stretch/>
        </p:blipFill>
        <p:spPr>
          <a:xfrm>
            <a:off x="11227194" y="5844046"/>
            <a:ext cx="612986" cy="613487"/>
          </a:xfrm>
          <a:prstGeom prst="rect">
            <a:avLst/>
          </a:prstGeom>
        </p:spPr>
      </p:pic>
      <p:sp>
        <p:nvSpPr>
          <p:cNvPr id="5" name="Объект 7">
            <a:extLst>
              <a:ext uri="{FF2B5EF4-FFF2-40B4-BE49-F238E27FC236}">
                <a16:creationId xmlns:a16="http://schemas.microsoft.com/office/drawing/2014/main" id="{A044BDE7-B8E1-F003-2199-B026551236FB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226397" y="4786820"/>
            <a:ext cx="3746502" cy="222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88000"/>
              </a:lnSpc>
              <a:spcBef>
                <a:spcPts val="0"/>
              </a:spcBef>
              <a:spcAft>
                <a:spcPts val="800"/>
              </a:spcAft>
              <a:defRPr lang="ru-RU" sz="1600" b="0" i="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D551AECF-CE74-B694-15F2-D932CD1CABD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226397" y="5100706"/>
            <a:ext cx="3746502" cy="222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88000"/>
              </a:lnSpc>
              <a:spcBef>
                <a:spcPts val="0"/>
              </a:spcBef>
              <a:spcAft>
                <a:spcPts val="800"/>
              </a:spcAft>
              <a:defRPr lang="ru-RU" sz="1600" b="0" i="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Должность в компании</a:t>
            </a:r>
          </a:p>
        </p:txBody>
      </p:sp>
      <p:sp>
        <p:nvSpPr>
          <p:cNvPr id="9" name="Объект 7">
            <a:extLst>
              <a:ext uri="{FF2B5EF4-FFF2-40B4-BE49-F238E27FC236}">
                <a16:creationId xmlns:a16="http://schemas.microsoft.com/office/drawing/2014/main" id="{2215C06F-7540-AA27-918F-6BFC0B04788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226397" y="5671032"/>
            <a:ext cx="3746502" cy="222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88000"/>
              </a:lnSpc>
              <a:spcBef>
                <a:spcPts val="0"/>
              </a:spcBef>
              <a:spcAft>
                <a:spcPts val="800"/>
              </a:spcAft>
              <a:defRPr lang="ru-RU" sz="1600" b="0" i="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e-mail</a:t>
            </a:r>
            <a:endParaRPr lang="ru-RU" dirty="0"/>
          </a:p>
        </p:txBody>
      </p:sp>
      <p:sp>
        <p:nvSpPr>
          <p:cNvPr id="10" name="Объект 7">
            <a:extLst>
              <a:ext uri="{FF2B5EF4-FFF2-40B4-BE49-F238E27FC236}">
                <a16:creationId xmlns:a16="http://schemas.microsoft.com/office/drawing/2014/main" id="{A7A09D97-2D8A-36D1-CF83-591BE962536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226397" y="5994892"/>
            <a:ext cx="3746502" cy="222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88000"/>
              </a:lnSpc>
              <a:spcBef>
                <a:spcPts val="0"/>
              </a:spcBef>
              <a:spcAft>
                <a:spcPts val="800"/>
              </a:spcAft>
              <a:defRPr lang="ru-RU" sz="1600" b="0" i="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телефон</a:t>
            </a:r>
          </a:p>
        </p:txBody>
      </p:sp>
    </p:spTree>
    <p:extLst>
      <p:ext uri="{BB962C8B-B14F-4D97-AF65-F5344CB8AC3E}">
        <p14:creationId xmlns:p14="http://schemas.microsoft.com/office/powerpoint/2010/main" val="2793472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575324-1E14-0209-4E27-637D864EF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" r="-1" b="-1111"/>
          <a:stretch/>
        </p:blipFill>
        <p:spPr>
          <a:xfrm>
            <a:off x="1" y="0"/>
            <a:ext cx="12191999" cy="6934200"/>
          </a:xfrm>
          <a:prstGeom prst="roundRect">
            <a:avLst>
              <a:gd name="adj" fmla="val 0"/>
            </a:avLst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76FF53-545B-8FB8-AEA9-11DB86FEA2C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" r="57"/>
          <a:stretch/>
        </p:blipFill>
        <p:spPr>
          <a:xfrm>
            <a:off x="11191740" y="5844045"/>
            <a:ext cx="612829" cy="613487"/>
          </a:xfrm>
          <a:prstGeom prst="rect">
            <a:avLst/>
          </a:prstGeom>
        </p:spPr>
      </p:pic>
      <p:sp>
        <p:nvSpPr>
          <p:cNvPr id="7" name="Заголовок 10">
            <a:extLst>
              <a:ext uri="{FF2B5EF4-FFF2-40B4-BE49-F238E27FC236}">
                <a16:creationId xmlns:a16="http://schemas.microsoft.com/office/drawing/2014/main" id="{5C44655C-1796-90A7-09D3-EEC3D1369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201" y="4693201"/>
            <a:ext cx="9582150" cy="1757469"/>
          </a:xfrm>
        </p:spPr>
        <p:txBody>
          <a:bodyPr anchor="b">
            <a:spAutoFit/>
          </a:bodyPr>
          <a:lstStyle>
            <a:lvl1pPr>
              <a:lnSpc>
                <a:spcPct val="85000"/>
              </a:lnSpc>
              <a:defRPr sz="6600" b="1" i="0">
                <a:solidFill>
                  <a:schemeClr val="bg2"/>
                </a:solidFill>
                <a:latin typeface="hh sans Display" pitchFamily="2" charset="0"/>
              </a:defRPr>
            </a:lvl1pPr>
          </a:lstStyle>
          <a:p>
            <a:r>
              <a:rPr lang="ru-RU" sz="6600" dirty="0"/>
              <a:t>Титульный заголовок в две и более строки</a:t>
            </a:r>
            <a:endParaRPr lang="ru-RU" dirty="0"/>
          </a:p>
        </p:txBody>
      </p:sp>
      <p:sp>
        <p:nvSpPr>
          <p:cNvPr id="12" name="Текст 14">
            <a:extLst>
              <a:ext uri="{FF2B5EF4-FFF2-40B4-BE49-F238E27FC236}">
                <a16:creationId xmlns:a16="http://schemas.microsoft.com/office/drawing/2014/main" id="{8F4900E3-D876-B703-B997-2D1FA81F6A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0221" y="608625"/>
            <a:ext cx="2775131" cy="536575"/>
          </a:xfrm>
        </p:spPr>
        <p:txBody>
          <a:bodyPr lIns="0" tIns="0" rIns="0" bIns="0"/>
          <a:lstStyle>
            <a:lvl1pPr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Имя и Фамилия</a:t>
            </a:r>
            <a:r>
              <a:rPr lang="en-US" dirty="0"/>
              <a:t> </a:t>
            </a:r>
            <a:r>
              <a:rPr lang="ru-RU" dirty="0"/>
              <a:t>Должность</a:t>
            </a:r>
          </a:p>
        </p:txBody>
      </p:sp>
      <p:sp>
        <p:nvSpPr>
          <p:cNvPr id="13" name="Текст 14">
            <a:extLst>
              <a:ext uri="{FF2B5EF4-FFF2-40B4-BE49-F238E27FC236}">
                <a16:creationId xmlns:a16="http://schemas.microsoft.com/office/drawing/2014/main" id="{52317149-CDE9-903A-0A6D-BE86844D9D8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51411" y="608625"/>
            <a:ext cx="2775131" cy="536575"/>
          </a:xfrm>
        </p:spPr>
        <p:txBody>
          <a:bodyPr lIns="0" tIns="0" rIns="0" bIns="0"/>
          <a:lstStyle>
            <a:lvl1pPr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Имя и Фамилия</a:t>
            </a:r>
            <a:r>
              <a:rPr lang="en-US" dirty="0"/>
              <a:t> </a:t>
            </a:r>
            <a:r>
              <a:rPr lang="ru-RU" dirty="0"/>
              <a:t>Должность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D3B3CBF7-7B4C-92D1-A011-A1668AC6AB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6625" y="3968702"/>
            <a:ext cx="9595475" cy="533768"/>
          </a:xfrm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Подзаголовок, уточняющий тему презентации или контекст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3564735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575324-1E14-0209-4E27-637D864EF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" r="-1" b="-1111"/>
          <a:stretch/>
        </p:blipFill>
        <p:spPr>
          <a:xfrm>
            <a:off x="3682" y="0"/>
            <a:ext cx="12188318" cy="6934200"/>
          </a:xfrm>
          <a:prstGeom prst="roundRect">
            <a:avLst>
              <a:gd name="adj" fmla="val 0"/>
            </a:avLst>
          </a:prstGeom>
        </p:spPr>
      </p:pic>
      <p:sp>
        <p:nvSpPr>
          <p:cNvPr id="10" name="Заголовок 10">
            <a:extLst>
              <a:ext uri="{FF2B5EF4-FFF2-40B4-BE49-F238E27FC236}">
                <a16:creationId xmlns:a16="http://schemas.microsoft.com/office/drawing/2014/main" id="{578AE1D3-B2E0-E47C-F708-483E5ED0D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201" y="3855252"/>
            <a:ext cx="9582150" cy="1757469"/>
          </a:xfrm>
        </p:spPr>
        <p:txBody>
          <a:bodyPr anchor="b">
            <a:spAutoFit/>
          </a:bodyPr>
          <a:lstStyle>
            <a:lvl1pPr>
              <a:lnSpc>
                <a:spcPct val="85000"/>
              </a:lnSpc>
              <a:defRPr sz="6600" b="1" i="0">
                <a:solidFill>
                  <a:schemeClr val="bg2"/>
                </a:solidFill>
                <a:latin typeface="hh sans Display" pitchFamily="2" charset="0"/>
              </a:defRPr>
            </a:lvl1pPr>
          </a:lstStyle>
          <a:p>
            <a:r>
              <a:rPr lang="ru-RU" sz="6600" dirty="0"/>
              <a:t>Титульный заголовок в две и более строки</a:t>
            </a:r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C119163-381A-3A09-B688-06F94EC4FEB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6625" y="5742571"/>
            <a:ext cx="9595475" cy="533768"/>
          </a:xfrm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Подзаголовок, уточняющий тему презентации или контекст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A03AA4B3-C48E-5061-88DF-7828CDB81D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0221" y="608625"/>
            <a:ext cx="2775131" cy="536575"/>
          </a:xfrm>
        </p:spPr>
        <p:txBody>
          <a:bodyPr lIns="0" tIns="0" rIns="0" bIns="0"/>
          <a:lstStyle>
            <a:lvl1pPr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Имя и Фамилия Должность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id="{E2C666CA-BDB6-75B2-F98E-C30BE0549A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46606" y="608625"/>
            <a:ext cx="2775131" cy="536575"/>
          </a:xfrm>
        </p:spPr>
        <p:txBody>
          <a:bodyPr lIns="0" tIns="0" rIns="0" bIns="0"/>
          <a:lstStyle>
            <a:lvl1pPr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Имя и Фамилия Должность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8F16D8-C02C-CA85-778B-0B9172B5212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" r="57"/>
          <a:stretch/>
        </p:blipFill>
        <p:spPr>
          <a:xfrm>
            <a:off x="11191740" y="5844045"/>
            <a:ext cx="612829" cy="61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81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Разде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22E31A-0434-1D8D-C1EA-DFA1B49718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754FF69-C5CC-D0D8-D81B-782F87B84169}"/>
              </a:ext>
            </a:extLst>
          </p:cNvPr>
          <p:cNvSpPr/>
          <p:nvPr userDrawn="1"/>
        </p:nvSpPr>
        <p:spPr>
          <a:xfrm>
            <a:off x="139700" y="139701"/>
            <a:ext cx="10753724" cy="6577013"/>
          </a:xfrm>
          <a:prstGeom prst="roundRect">
            <a:avLst>
              <a:gd name="adj" fmla="val 2743"/>
            </a:avLst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0" i="0" dirty="0">
              <a:latin typeface="hh sans" pitchFamily="2" charset="0"/>
            </a:endParaRPr>
          </a:p>
        </p:txBody>
      </p:sp>
      <p:sp>
        <p:nvSpPr>
          <p:cNvPr id="4" name="Заголовок 10">
            <a:extLst>
              <a:ext uri="{FF2B5EF4-FFF2-40B4-BE49-F238E27FC236}">
                <a16:creationId xmlns:a16="http://schemas.microsoft.com/office/drawing/2014/main" id="{FE39F74B-01F3-52D1-B226-3163790536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359" y="4700063"/>
            <a:ext cx="9582150" cy="1757469"/>
          </a:xfrm>
        </p:spPr>
        <p:txBody>
          <a:bodyPr anchor="b">
            <a:spAutoFit/>
          </a:bodyPr>
          <a:lstStyle>
            <a:lvl1pPr>
              <a:lnSpc>
                <a:spcPct val="85000"/>
              </a:lnSpc>
              <a:defRPr sz="6600" b="1" i="0">
                <a:solidFill>
                  <a:schemeClr val="bg1"/>
                </a:solidFill>
                <a:latin typeface="hh sans Display" pitchFamily="2" charset="0"/>
              </a:defRPr>
            </a:lvl1pPr>
          </a:lstStyle>
          <a:p>
            <a:r>
              <a:rPr lang="ru-RU" sz="6600" dirty="0"/>
              <a:t>Заголовок </a:t>
            </a:r>
            <a:br>
              <a:rPr lang="ru-RU" sz="6600" dirty="0"/>
            </a:br>
            <a:r>
              <a:rPr lang="ru-RU" sz="6600" dirty="0"/>
              <a:t>основного раздела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9FCDF346-3065-06AA-BA74-62855109A8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80737" y="268583"/>
            <a:ext cx="1123950" cy="10155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algn="ctr" defTabSz="914309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ru-RU" sz="6600" b="1" i="0" kern="1200" dirty="0">
                <a:solidFill>
                  <a:schemeClr val="bg2"/>
                </a:solidFill>
                <a:latin typeface="hh sans Display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DC3AC2C-98B3-C2E4-8E89-EDCE297911FF}"/>
              </a:ext>
            </a:extLst>
          </p:cNvPr>
          <p:cNvSpPr/>
          <p:nvPr userDrawn="1"/>
        </p:nvSpPr>
        <p:spPr>
          <a:xfrm>
            <a:off x="11185279" y="5878637"/>
            <a:ext cx="710781" cy="7107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u-Cans-CA" sz="2800" b="0" i="0" dirty="0">
                <a:solidFill>
                  <a:schemeClr val="bg2"/>
                </a:solidFill>
              </a:rPr>
              <a:t>ᐳ</a:t>
            </a:r>
            <a:endParaRPr lang="ru-RU" sz="28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1FF630-EC3D-0C96-98F0-5B765B2537A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30359" y="4160042"/>
            <a:ext cx="9595719" cy="27097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>
              <a:lnSpc>
                <a:spcPct val="105000"/>
              </a:lnSpc>
              <a:defRPr lang="ru-RU" sz="2000" b="0" i="0" kern="1200" dirty="0">
                <a:solidFill>
                  <a:schemeClr val="tx1"/>
                </a:solidFill>
                <a:latin typeface="hh sans" pitchFamily="2" charset="0"/>
                <a:ea typeface="+mj-ea"/>
                <a:cs typeface="+mj-cs"/>
              </a:defRPr>
            </a:lvl1pPr>
          </a:lstStyle>
          <a:p>
            <a:pPr marL="0" lvl="0" indent="0" algn="l" defTabSz="914309" rtl="0" eaLnBrk="1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dirty="0"/>
              <a:t>Уточняющий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224129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Подраздел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85BF18-EC9F-24ED-FEDD-2ACFE7CA1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5224" r="55224"/>
          <a:stretch/>
        </p:blipFill>
        <p:spPr>
          <a:xfrm>
            <a:off x="1" y="0"/>
            <a:ext cx="12191999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754FF69-C5CC-D0D8-D81B-782F87B84169}"/>
              </a:ext>
            </a:extLst>
          </p:cNvPr>
          <p:cNvSpPr/>
          <p:nvPr userDrawn="1"/>
        </p:nvSpPr>
        <p:spPr>
          <a:xfrm>
            <a:off x="139701" y="1882775"/>
            <a:ext cx="10753640" cy="4833939"/>
          </a:xfrm>
          <a:prstGeom prst="roundRect">
            <a:avLst>
              <a:gd name="adj" fmla="val 3807"/>
            </a:avLst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0" i="0" dirty="0">
              <a:latin typeface="hh sans" pitchFamily="2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DC3AC2C-98B3-C2E4-8E89-EDCE297911FF}"/>
              </a:ext>
            </a:extLst>
          </p:cNvPr>
          <p:cNvSpPr/>
          <p:nvPr userDrawn="1"/>
        </p:nvSpPr>
        <p:spPr>
          <a:xfrm>
            <a:off x="11185279" y="5878637"/>
            <a:ext cx="710781" cy="7107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u-Cans-CA" sz="2800" b="0" i="0" dirty="0">
                <a:solidFill>
                  <a:schemeClr val="bg2"/>
                </a:solidFill>
              </a:rPr>
              <a:t>ᐳ</a:t>
            </a:r>
            <a:endParaRPr lang="ru-RU" sz="28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3" name="Заголовок 10">
            <a:extLst>
              <a:ext uri="{FF2B5EF4-FFF2-40B4-BE49-F238E27FC236}">
                <a16:creationId xmlns:a16="http://schemas.microsoft.com/office/drawing/2014/main" id="{56A051B3-0BA3-93FD-C4BD-E9EE2D6287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359" y="4700063"/>
            <a:ext cx="9582150" cy="1757469"/>
          </a:xfrm>
        </p:spPr>
        <p:txBody>
          <a:bodyPr anchor="b">
            <a:spAutoFit/>
          </a:bodyPr>
          <a:lstStyle>
            <a:lvl1pPr>
              <a:lnSpc>
                <a:spcPct val="85000"/>
              </a:lnSpc>
              <a:defRPr sz="6600" b="1" i="0">
                <a:solidFill>
                  <a:schemeClr val="bg1"/>
                </a:solidFill>
                <a:latin typeface="hh sans Display" pitchFamily="2" charset="0"/>
              </a:defRPr>
            </a:lvl1pPr>
          </a:lstStyle>
          <a:p>
            <a:r>
              <a:rPr lang="ru-RU" sz="6600" dirty="0"/>
              <a:t>Заголовок </a:t>
            </a:r>
            <a:br>
              <a:rPr lang="ru-RU" sz="6600" dirty="0"/>
            </a:br>
            <a:r>
              <a:rPr lang="ru-RU" sz="6600" dirty="0"/>
              <a:t>подраздела</a:t>
            </a:r>
            <a:endParaRPr lang="ru-RU" dirty="0"/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BAAA32E0-DB11-BD8F-70FA-E5353A701C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30359" y="4160042"/>
            <a:ext cx="9595719" cy="27097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>
              <a:lnSpc>
                <a:spcPct val="105000"/>
              </a:lnSpc>
              <a:defRPr lang="ru-RU" sz="2000" b="0" i="0" kern="1200" dirty="0">
                <a:solidFill>
                  <a:schemeClr val="tx1"/>
                </a:solidFill>
                <a:latin typeface="hh sans" pitchFamily="2" charset="0"/>
                <a:ea typeface="+mj-ea"/>
                <a:cs typeface="+mj-cs"/>
              </a:defRPr>
            </a:lvl1pPr>
          </a:lstStyle>
          <a:p>
            <a:pPr marL="0" lvl="0" indent="0" algn="l" defTabSz="914309" rtl="0" eaLnBrk="1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dirty="0"/>
              <a:t>Уточняющий заголовок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1166A843-474C-8AE1-E46F-85D3F633CC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9700" y="269082"/>
            <a:ext cx="2127397" cy="919956"/>
          </a:xfrm>
        </p:spPr>
        <p:txBody>
          <a:bodyPr/>
          <a:lstStyle>
            <a:lvl1pPr>
              <a:lnSpc>
                <a:spcPct val="100000"/>
              </a:lnSpc>
              <a:defRPr sz="6600" b="1" i="0">
                <a:solidFill>
                  <a:schemeClr val="bg2"/>
                </a:solidFill>
                <a:latin typeface="hh sans Display" pitchFamily="2" charset="0"/>
              </a:defRPr>
            </a:lvl1pPr>
          </a:lstStyle>
          <a:p>
            <a:pPr lvl="0"/>
            <a:r>
              <a:rPr lang="ru-RU" dirty="0"/>
              <a:t>1.1</a:t>
            </a:r>
          </a:p>
        </p:txBody>
      </p:sp>
    </p:spTree>
    <p:extLst>
      <p:ext uri="{BB962C8B-B14F-4D97-AF65-F5344CB8AC3E}">
        <p14:creationId xmlns:p14="http://schemas.microsoft.com/office/powerpoint/2010/main" val="318056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575324-1E14-0209-4E27-637D864EF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" r="-1" b="-1111"/>
          <a:stretch/>
        </p:blipFill>
        <p:spPr>
          <a:xfrm>
            <a:off x="3682" y="0"/>
            <a:ext cx="12188318" cy="6934200"/>
          </a:xfrm>
          <a:prstGeom prst="roundRect">
            <a:avLst>
              <a:gd name="adj" fmla="val 0"/>
            </a:avLst>
          </a:prstGeom>
        </p:spPr>
      </p:pic>
      <p:sp>
        <p:nvSpPr>
          <p:cNvPr id="10" name="Заголовок 10">
            <a:extLst>
              <a:ext uri="{FF2B5EF4-FFF2-40B4-BE49-F238E27FC236}">
                <a16:creationId xmlns:a16="http://schemas.microsoft.com/office/drawing/2014/main" id="{578AE1D3-B2E0-E47C-F708-483E5ED0D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776" y="4067852"/>
            <a:ext cx="9582150" cy="1757469"/>
          </a:xfrm>
        </p:spPr>
        <p:txBody>
          <a:bodyPr anchor="b">
            <a:spAutoFit/>
          </a:bodyPr>
          <a:lstStyle>
            <a:lvl1pPr>
              <a:lnSpc>
                <a:spcPct val="85000"/>
              </a:lnSpc>
              <a:defRPr sz="6599" b="1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ru-RU" sz="6599" dirty="0"/>
              <a:t>Титульный заголовок в две и более строки</a:t>
            </a:r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C119163-381A-3A09-B688-06F94EC4FEB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0776" y="5955501"/>
            <a:ext cx="9595474" cy="262925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>
              <a:spcBef>
                <a:spcPts val="0"/>
              </a:spcBef>
              <a:defRPr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Подзаголовок, уточняющий тему презентации или контекст</a:t>
            </a:r>
          </a:p>
        </p:txBody>
      </p:sp>
      <p:sp>
        <p:nvSpPr>
          <p:cNvPr id="2" name="Текст 14">
            <a:extLst>
              <a:ext uri="{FF2B5EF4-FFF2-40B4-BE49-F238E27FC236}">
                <a16:creationId xmlns:a16="http://schemas.microsoft.com/office/drawing/2014/main" id="{B943B2C0-D219-4EB0-6118-381F0E6D81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0776" y="635001"/>
            <a:ext cx="3101148" cy="2629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defRPr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Имя и Фамилия</a:t>
            </a:r>
          </a:p>
        </p:txBody>
      </p:sp>
      <p:sp>
        <p:nvSpPr>
          <p:cNvPr id="4" name="Текст 14">
            <a:extLst>
              <a:ext uri="{FF2B5EF4-FFF2-40B4-BE49-F238E27FC236}">
                <a16:creationId xmlns:a16="http://schemas.microsoft.com/office/drawing/2014/main" id="{B92327CC-D30A-585C-723D-4B559FAF52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0776" y="1005840"/>
            <a:ext cx="3101148" cy="2629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defRPr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5" name="Текст 14">
            <a:extLst>
              <a:ext uri="{FF2B5EF4-FFF2-40B4-BE49-F238E27FC236}">
                <a16:creationId xmlns:a16="http://schemas.microsoft.com/office/drawing/2014/main" id="{5F06E408-DA3A-004B-3281-CF93AF09E3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84108" y="635001"/>
            <a:ext cx="3101148" cy="2629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defRPr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Имя и Фамилия</a:t>
            </a:r>
          </a:p>
        </p:txBody>
      </p:sp>
      <p:sp>
        <p:nvSpPr>
          <p:cNvPr id="6" name="Текст 14">
            <a:extLst>
              <a:ext uri="{FF2B5EF4-FFF2-40B4-BE49-F238E27FC236}">
                <a16:creationId xmlns:a16="http://schemas.microsoft.com/office/drawing/2014/main" id="{FA00AFFC-33C8-77A2-6A18-D445BA18ED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84108" y="1005840"/>
            <a:ext cx="3101148" cy="2629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defRPr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ED719E-9D9C-504A-A58A-AD5BA391F319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" r="57"/>
          <a:stretch/>
        </p:blipFill>
        <p:spPr>
          <a:xfrm>
            <a:off x="11227351" y="5844046"/>
            <a:ext cx="612829" cy="61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0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_Карточка одного спикер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ADAC8B68-E200-09C2-FDB7-B91851E35683}"/>
              </a:ext>
            </a:extLst>
          </p:cNvPr>
          <p:cNvSpPr/>
          <p:nvPr userDrawn="1"/>
        </p:nvSpPr>
        <p:spPr>
          <a:xfrm>
            <a:off x="5187950" y="141288"/>
            <a:ext cx="6855614" cy="6575425"/>
          </a:xfrm>
          <a:prstGeom prst="roundRect">
            <a:avLst>
              <a:gd name="adj" fmla="val 2773"/>
            </a:avLst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0" i="0" dirty="0">
              <a:latin typeface="hh sans" pitchFamily="2" charset="0"/>
            </a:endParaRPr>
          </a:p>
        </p:txBody>
      </p:sp>
      <p:sp>
        <p:nvSpPr>
          <p:cNvPr id="6" name="Рисунок 13">
            <a:extLst>
              <a:ext uri="{FF2B5EF4-FFF2-40B4-BE49-F238E27FC236}">
                <a16:creationId xmlns:a16="http://schemas.microsoft.com/office/drawing/2014/main" id="{4505BED3-0EC5-F058-6A1D-319DD131EB8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48764" y="141288"/>
            <a:ext cx="4906165" cy="6575425"/>
          </a:xfrm>
          <a:prstGeom prst="roundRect">
            <a:avLst>
              <a:gd name="adj" fmla="val 4186"/>
            </a:avLst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b="0">
                <a:solidFill>
                  <a:schemeClr val="bg2"/>
                </a:solidFill>
              </a:defRPr>
            </a:lvl1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Для вставки фото нажмите на область и выберите «заменить изображение»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73CD41A-15E3-50BA-5730-A9249D0B3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2357" y="843296"/>
            <a:ext cx="5356542" cy="1437798"/>
          </a:xfrm>
        </p:spPr>
        <p:txBody>
          <a:bodyPr>
            <a:spAutoFit/>
          </a:bodyPr>
          <a:lstStyle>
            <a:lvl1pPr>
              <a:lnSpc>
                <a:spcPct val="85000"/>
              </a:lnSpc>
              <a:defRPr sz="5400" b="1" i="0">
                <a:latin typeface="hh sans Display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6C5A9285-A13B-377E-BECA-FC51A9D339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66109" y="2403268"/>
            <a:ext cx="5352590" cy="11020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ru-RU" sz="1800" b="0" i="0" kern="1200" dirty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  <a:ea typeface="+mn-ea"/>
                <a:cs typeface="+mn-cs"/>
              </a:defRPr>
            </a:lvl1pPr>
            <a:lvl2pPr marL="457177" indent="0">
              <a:buNone/>
              <a:defRPr/>
            </a:lvl2pPr>
            <a:lvl3pPr marL="914355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marL="0" lvl="0" indent="-143989" algn="l" defTabSz="914332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>
                <a:srgbClr val="D6001C"/>
              </a:buClr>
              <a:buFont typeface="Arial" panose="020B0604020202020204" pitchFamily="34" charset="0"/>
              <a:buNone/>
            </a:pPr>
            <a:r>
              <a:rPr lang="ru-RU" dirty="0"/>
              <a:t>должность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1E50BB82-CFC1-C5D3-6AD2-B00DB3ED138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62358" y="3821882"/>
            <a:ext cx="5352590" cy="23326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97990" indent="-197990" algn="l" defTabSz="9143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ru-RU" sz="2000" b="0" i="0" kern="1200" dirty="0">
                <a:solidFill>
                  <a:schemeClr val="tx1"/>
                </a:solidFill>
                <a:latin typeface="hh sans" pitchFamily="2" charset="0"/>
                <a:ea typeface="+mn-ea"/>
                <a:cs typeface="+mn-cs"/>
              </a:defRPr>
            </a:lvl1pPr>
            <a:lvl2pPr marL="457177" indent="0">
              <a:buNone/>
              <a:defRPr/>
            </a:lvl2pPr>
            <a:lvl3pPr marL="914355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ru-RU" dirty="0"/>
              <a:t>информация о спикере</a:t>
            </a:r>
          </a:p>
          <a:p>
            <a:pPr lvl="0"/>
            <a:r>
              <a:rPr lang="ru-RU" dirty="0"/>
              <a:t>сфера интересов или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189570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_Карточки двух спикеров кратка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2F422350-6B91-2467-4D73-E8CFA6C346E9}"/>
              </a:ext>
            </a:extLst>
          </p:cNvPr>
          <p:cNvSpPr/>
          <p:nvPr userDrawn="1"/>
        </p:nvSpPr>
        <p:spPr>
          <a:xfrm>
            <a:off x="6174540" y="141288"/>
            <a:ext cx="5882476" cy="6575425"/>
          </a:xfrm>
          <a:prstGeom prst="roundRect">
            <a:avLst>
              <a:gd name="adj" fmla="val 3041"/>
            </a:avLst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0" i="0" dirty="0">
              <a:latin typeface="hh sans" pitchFamily="2" charset="0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5031FE64-A230-8CF6-45F7-67C6BD9B6521}"/>
              </a:ext>
            </a:extLst>
          </p:cNvPr>
          <p:cNvSpPr/>
          <p:nvPr userDrawn="1"/>
        </p:nvSpPr>
        <p:spPr>
          <a:xfrm>
            <a:off x="139701" y="141288"/>
            <a:ext cx="5882476" cy="6575425"/>
          </a:xfrm>
          <a:prstGeom prst="roundRect">
            <a:avLst>
              <a:gd name="adj" fmla="val 3041"/>
            </a:avLst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0" i="0" dirty="0">
              <a:latin typeface="hh sans" pitchFamily="2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09819-27BF-EE8A-0903-88B16CBD7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822" y="4985670"/>
            <a:ext cx="5069302" cy="1437798"/>
          </a:xfrm>
        </p:spPr>
        <p:txBody>
          <a:bodyPr>
            <a:spAutoFit/>
          </a:bodyPr>
          <a:lstStyle>
            <a:lvl1pPr>
              <a:lnSpc>
                <a:spcPct val="85000"/>
              </a:lnSpc>
              <a:defRPr sz="5400"/>
            </a:lvl1pPr>
          </a:lstStyle>
          <a:p>
            <a:r>
              <a:rPr lang="ru-RU" dirty="0"/>
              <a:t>Имя 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0D4DB89A-F0AE-F120-8F80-366E79389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7822" y="4039854"/>
            <a:ext cx="5069302" cy="68598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lang="ru-RU" sz="1600" b="0" i="0" kern="1200" dirty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  <a:ea typeface="+mn-ea"/>
                <a:cs typeface="+mn-cs"/>
              </a:defRPr>
            </a:lvl1pPr>
            <a:lvl2pPr marL="457177" indent="0">
              <a:buNone/>
              <a:defRPr/>
            </a:lvl2pPr>
            <a:lvl3pPr marL="914355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marL="0" lvl="0" indent="-143989" algn="l" defTabSz="914332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>
                <a:srgbClr val="D6001C"/>
              </a:buClr>
              <a:buFont typeface="Arial" panose="020B0604020202020204" pitchFamily="34" charset="0"/>
              <a:buNone/>
            </a:pPr>
            <a:r>
              <a:rPr lang="ru-RU" dirty="0"/>
              <a:t>должность</a:t>
            </a:r>
          </a:p>
        </p:txBody>
      </p:sp>
      <p:sp>
        <p:nvSpPr>
          <p:cNvPr id="6" name="Рисунок 13">
            <a:extLst>
              <a:ext uri="{FF2B5EF4-FFF2-40B4-BE49-F238E27FC236}">
                <a16:creationId xmlns:a16="http://schemas.microsoft.com/office/drawing/2014/main" id="{838BD3DA-453E-0FD1-755C-166C8A1BA02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8788" y="656014"/>
            <a:ext cx="2605755" cy="3080962"/>
          </a:xfrm>
          <a:prstGeom prst="roundRect">
            <a:avLst>
              <a:gd name="adj" fmla="val 7361"/>
            </a:avLst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Для вставки фото нажмите на область и выберите «заменить изображение»</a:t>
            </a:r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id="{6D5CAF45-99D1-DB2E-8908-83AC53A57B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83577" y="4039854"/>
            <a:ext cx="5069302" cy="68598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lang="ru-RU" sz="1600" b="0" i="0" kern="1200" dirty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  <a:ea typeface="+mn-ea"/>
                <a:cs typeface="+mn-cs"/>
              </a:defRPr>
            </a:lvl1pPr>
            <a:lvl2pPr marL="457177" indent="0">
              <a:buNone/>
              <a:defRPr/>
            </a:lvl2pPr>
            <a:lvl3pPr marL="914355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marL="0" lvl="0" indent="-143989" algn="l" defTabSz="914332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>
                <a:srgbClr val="D6001C"/>
              </a:buClr>
              <a:buFont typeface="Arial" panose="020B0604020202020204" pitchFamily="34" charset="0"/>
              <a:buNone/>
            </a:pPr>
            <a:r>
              <a:rPr lang="ru-RU" dirty="0"/>
              <a:t>должность</a:t>
            </a:r>
          </a:p>
        </p:txBody>
      </p:sp>
      <p:sp>
        <p:nvSpPr>
          <p:cNvPr id="22" name="Рисунок 13">
            <a:extLst>
              <a:ext uri="{FF2B5EF4-FFF2-40B4-BE49-F238E27FC236}">
                <a16:creationId xmlns:a16="http://schemas.microsoft.com/office/drawing/2014/main" id="{9144086C-05AC-1185-9E19-F14BB455F31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474543" y="656014"/>
            <a:ext cx="2605755" cy="3080962"/>
          </a:xfrm>
          <a:prstGeom prst="roundRect">
            <a:avLst>
              <a:gd name="adj" fmla="val 7361"/>
            </a:avLst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Для вставки фото нажмите на область и выберите «заменить изображение»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57DE5AA1-C258-77D6-7A20-1107562E7CF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74543" y="4985670"/>
            <a:ext cx="5069302" cy="14377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309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ru-RU" sz="5400" b="1" i="0" kern="1200" dirty="0">
                <a:solidFill>
                  <a:schemeClr val="bg1"/>
                </a:solidFill>
                <a:latin typeface="hh sans Display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Имя 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</p:spTree>
    <p:extLst>
      <p:ext uri="{BB962C8B-B14F-4D97-AF65-F5344CB8AC3E}">
        <p14:creationId xmlns:p14="http://schemas.microsoft.com/office/powerpoint/2010/main" val="3165502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3_Карточки двух спикеров рас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AB9A1DD-1B17-ED88-C221-ED2939328484}"/>
              </a:ext>
            </a:extLst>
          </p:cNvPr>
          <p:cNvSpPr/>
          <p:nvPr userDrawn="1"/>
        </p:nvSpPr>
        <p:spPr>
          <a:xfrm>
            <a:off x="6174540" y="141288"/>
            <a:ext cx="5882476" cy="6575425"/>
          </a:xfrm>
          <a:prstGeom prst="roundRect">
            <a:avLst>
              <a:gd name="adj" fmla="val 3041"/>
            </a:avLst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0" i="0" dirty="0">
              <a:latin typeface="hh sans" pitchFamily="2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ADB1FA28-7848-6F8C-1C4C-A67AC6861350}"/>
              </a:ext>
            </a:extLst>
          </p:cNvPr>
          <p:cNvSpPr/>
          <p:nvPr userDrawn="1"/>
        </p:nvSpPr>
        <p:spPr>
          <a:xfrm>
            <a:off x="139701" y="141288"/>
            <a:ext cx="5882476" cy="6575425"/>
          </a:xfrm>
          <a:prstGeom prst="roundRect">
            <a:avLst>
              <a:gd name="adj" fmla="val 3041"/>
            </a:avLst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0" i="0" dirty="0">
              <a:latin typeface="hh sans" pitchFamily="2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09819-27BF-EE8A-0903-88B16CBD7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5938" y="798166"/>
            <a:ext cx="2906626" cy="958596"/>
          </a:xfrm>
        </p:spPr>
        <p:txBody>
          <a:bodyPr>
            <a:spAutoFit/>
          </a:bodyPr>
          <a:lstStyle>
            <a:lvl1pPr>
              <a:lnSpc>
                <a:spcPct val="85000"/>
              </a:lnSpc>
              <a:defRPr sz="3600"/>
            </a:lvl1pPr>
          </a:lstStyle>
          <a:p>
            <a:r>
              <a:rPr lang="ru-RU" dirty="0"/>
              <a:t>Имя 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0D4DB89A-F0AE-F120-8F80-366E79389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46905" y="1977658"/>
            <a:ext cx="2915660" cy="145134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lang="ru-RU" sz="1600" b="0" i="0" kern="1200" dirty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  <a:ea typeface="+mn-ea"/>
                <a:cs typeface="+mn-cs"/>
              </a:defRPr>
            </a:lvl1pPr>
            <a:lvl2pPr marL="457177" indent="0">
              <a:buNone/>
              <a:defRPr/>
            </a:lvl2pPr>
            <a:lvl3pPr marL="914355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marL="0" lvl="0" indent="-143989" algn="l" defTabSz="914332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>
                <a:srgbClr val="D6001C"/>
              </a:buClr>
              <a:buFont typeface="Arial" panose="020B0604020202020204" pitchFamily="34" charset="0"/>
              <a:buNone/>
            </a:pPr>
            <a:r>
              <a:rPr lang="ru-RU" dirty="0"/>
              <a:t>должность</a:t>
            </a:r>
          </a:p>
        </p:txBody>
      </p:sp>
      <p:sp>
        <p:nvSpPr>
          <p:cNvPr id="6" name="Рисунок 13">
            <a:extLst>
              <a:ext uri="{FF2B5EF4-FFF2-40B4-BE49-F238E27FC236}">
                <a16:creationId xmlns:a16="http://schemas.microsoft.com/office/drawing/2014/main" id="{838BD3DA-453E-0FD1-755C-166C8A1BA02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8788" y="656014"/>
            <a:ext cx="1937538" cy="2772987"/>
          </a:xfrm>
          <a:prstGeom prst="roundRect">
            <a:avLst>
              <a:gd name="adj" fmla="val 7361"/>
            </a:avLst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Для вставки фото нажмите на область и выберите «заменить изображение»</a:t>
            </a:r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id="{6D5CAF45-99D1-DB2E-8908-83AC53A57B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62659" y="1977658"/>
            <a:ext cx="2915660" cy="145134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lang="ru-RU" sz="1600" b="0" i="0" kern="1200" dirty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  <a:ea typeface="+mn-ea"/>
                <a:cs typeface="+mn-cs"/>
              </a:defRPr>
            </a:lvl1pPr>
            <a:lvl2pPr marL="457177" indent="0">
              <a:buNone/>
              <a:defRPr/>
            </a:lvl2pPr>
            <a:lvl3pPr marL="914355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marL="0" lvl="0" indent="-143989" algn="l" defTabSz="914332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>
                <a:srgbClr val="D6001C"/>
              </a:buClr>
              <a:buFont typeface="Arial" panose="020B0604020202020204" pitchFamily="34" charset="0"/>
              <a:buNone/>
            </a:pPr>
            <a:r>
              <a:rPr lang="ru-RU" dirty="0"/>
              <a:t>должность</a:t>
            </a:r>
          </a:p>
        </p:txBody>
      </p:sp>
      <p:sp>
        <p:nvSpPr>
          <p:cNvPr id="22" name="Рисунок 13">
            <a:extLst>
              <a:ext uri="{FF2B5EF4-FFF2-40B4-BE49-F238E27FC236}">
                <a16:creationId xmlns:a16="http://schemas.microsoft.com/office/drawing/2014/main" id="{9144086C-05AC-1185-9E19-F14BB455F31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474543" y="656014"/>
            <a:ext cx="1937538" cy="2772987"/>
          </a:xfrm>
          <a:prstGeom prst="roundRect">
            <a:avLst>
              <a:gd name="adj" fmla="val 7361"/>
            </a:avLst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Для вставки фото нажмите на область и выберите «заменить изображение»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57DE5AA1-C258-77D6-7A20-1107562E7CF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62659" y="798166"/>
            <a:ext cx="2906626" cy="9585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309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ru-RU" sz="3600" b="1" i="0" kern="1200" dirty="0">
                <a:solidFill>
                  <a:schemeClr val="bg1"/>
                </a:solidFill>
                <a:latin typeface="hh sans Display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Имя 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00B3A9FC-9241-7365-150D-15575928027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8789" y="3970745"/>
            <a:ext cx="5203776" cy="23783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97990" indent="-197990" algn="l" defTabSz="9143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ru-RU" sz="1800" b="0" i="0" kern="1200" dirty="0">
                <a:solidFill>
                  <a:schemeClr val="tx1"/>
                </a:solidFill>
                <a:latin typeface="hh sans" pitchFamily="2" charset="0"/>
                <a:ea typeface="+mn-ea"/>
                <a:cs typeface="+mn-cs"/>
              </a:defRPr>
            </a:lvl1pPr>
            <a:lvl2pPr marL="457177" indent="0">
              <a:buNone/>
              <a:defRPr/>
            </a:lvl2pPr>
            <a:lvl3pPr marL="914355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marL="197990" lvl="0" indent="-197990" algn="l" defTabSz="9143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информация о спикере</a:t>
            </a:r>
          </a:p>
          <a:p>
            <a:pPr marL="197990" lvl="0" indent="-197990" algn="l" defTabSz="9143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сфера интересов или проекты</a:t>
            </a:r>
          </a:p>
        </p:txBody>
      </p:sp>
      <p:sp>
        <p:nvSpPr>
          <p:cNvPr id="3" name="Текст 8">
            <a:extLst>
              <a:ext uri="{FF2B5EF4-FFF2-40B4-BE49-F238E27FC236}">
                <a16:creationId xmlns:a16="http://schemas.microsoft.com/office/drawing/2014/main" id="{694784EA-7F12-C433-452B-8036B952DC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74543" y="3970745"/>
            <a:ext cx="5203776" cy="23783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97990" indent="-197990" algn="l" defTabSz="9143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ru-RU" sz="1800" b="0" i="0" kern="1200" dirty="0">
                <a:solidFill>
                  <a:schemeClr val="tx1"/>
                </a:solidFill>
                <a:latin typeface="hh sans" pitchFamily="2" charset="0"/>
                <a:ea typeface="+mn-ea"/>
                <a:cs typeface="+mn-cs"/>
              </a:defRPr>
            </a:lvl1pPr>
            <a:lvl2pPr marL="457177" indent="0">
              <a:buNone/>
              <a:defRPr/>
            </a:lvl2pPr>
            <a:lvl3pPr marL="914355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marL="197990" lvl="0" indent="-197990" algn="l" defTabSz="9143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информация о спикере</a:t>
            </a:r>
          </a:p>
          <a:p>
            <a:pPr marL="197990" lvl="0" indent="-197990" algn="l" defTabSz="9143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сфера интересов или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3289150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_Крупный заголовок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27C4A37-2BCE-CDA9-4F27-C98464B687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700" y="649116"/>
            <a:ext cx="11534049" cy="4876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85000"/>
              </a:lnSpc>
              <a:defRPr sz="3600" b="1" i="0">
                <a:latin typeface="hh sans Display" pitchFamily="2" charset="0"/>
              </a:defRPr>
            </a:lvl1pPr>
          </a:lstStyle>
          <a:p>
            <a:r>
              <a:rPr lang="ru-RU" dirty="0"/>
              <a:t>Крупный заголовок</a:t>
            </a:r>
          </a:p>
        </p:txBody>
      </p:sp>
      <p:sp>
        <p:nvSpPr>
          <p:cNvPr id="2" name="Текст 13">
            <a:extLst>
              <a:ext uri="{FF2B5EF4-FFF2-40B4-BE49-F238E27FC236}">
                <a16:creationId xmlns:a16="http://schemas.microsoft.com/office/drawing/2014/main" id="{AA691E2D-B5CF-5F1F-615D-ADBE827404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284" y="327136"/>
            <a:ext cx="11544257" cy="1643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>
            <a:lvl1pPr>
              <a:defRPr lang="ru-RU" sz="1000" b="0" i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</a:defRPr>
            </a:lvl1pPr>
          </a:lstStyle>
          <a:p>
            <a:pPr lvl="0" indent="-143989" defTabSz="914332">
              <a:lnSpc>
                <a:spcPct val="110000"/>
              </a:lnSpc>
              <a:buClr>
                <a:srgbClr val="D6001C"/>
              </a:buClr>
            </a:pPr>
            <a:r>
              <a:rPr lang="ru-RU" dirty="0"/>
              <a:t>Раздел</a:t>
            </a:r>
          </a:p>
        </p:txBody>
      </p:sp>
      <p:sp>
        <p:nvSpPr>
          <p:cNvPr id="3" name="Нижний колонтитул 5">
            <a:extLst>
              <a:ext uri="{FF2B5EF4-FFF2-40B4-BE49-F238E27FC236}">
                <a16:creationId xmlns:a16="http://schemas.microsoft.com/office/drawing/2014/main" id="{6D72D0F5-3BF4-B010-987C-6C61373EA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2284" y="6428731"/>
            <a:ext cx="10979958" cy="13850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100000"/>
              </a:lnSpc>
              <a:defRPr sz="900" b="0" i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</a:defRPr>
            </a:lvl1pPr>
          </a:lstStyle>
          <a:p>
            <a:r>
              <a:rPr lang="ru-RU" dirty="0"/>
              <a:t>Данные актуальны на 1 квартал 2025 года</a:t>
            </a:r>
          </a:p>
        </p:txBody>
      </p:sp>
      <p:sp>
        <p:nvSpPr>
          <p:cNvPr id="5" name="Номер слайда 6">
            <a:extLst>
              <a:ext uri="{FF2B5EF4-FFF2-40B4-BE49-F238E27FC236}">
                <a16:creationId xmlns:a16="http://schemas.microsoft.com/office/drawing/2014/main" id="{E08E522E-CF18-30E1-A11C-7F6523D5E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2242" y="6428731"/>
            <a:ext cx="283438" cy="13850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lang="ru-RU" sz="900" b="0" i="0" kern="1200" smtClean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  <a:ea typeface="+mn-ea"/>
                <a:cs typeface="+mn-cs"/>
              </a:defRPr>
            </a:lvl1pPr>
          </a:lstStyle>
          <a:p>
            <a:fld id="{FF18A96F-3E87-1947-91B8-9EE526262A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962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2_Заголовок в одну строк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27C4A37-2BCE-CDA9-4F27-C98464B687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700" y="649116"/>
            <a:ext cx="11534071" cy="42373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90000"/>
              </a:lnSpc>
              <a:defRPr sz="3000" b="1" i="0">
                <a:latin typeface="hh sans Display" pitchFamily="2" charset="0"/>
              </a:defRPr>
            </a:lvl1pPr>
          </a:lstStyle>
          <a:p>
            <a:r>
              <a:rPr lang="ru-RU" dirty="0"/>
              <a:t>Образец заголовка в одну строку</a:t>
            </a:r>
          </a:p>
        </p:txBody>
      </p:sp>
      <p:sp>
        <p:nvSpPr>
          <p:cNvPr id="13" name="Текст 20">
            <a:extLst>
              <a:ext uri="{FF2B5EF4-FFF2-40B4-BE49-F238E27FC236}">
                <a16:creationId xmlns:a16="http://schemas.microsoft.com/office/drawing/2014/main" id="{16B9F51B-6E9E-B722-FA43-06B30005E8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6412" y="1169947"/>
            <a:ext cx="11534071" cy="264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ru-RU" sz="1800" b="0" i="0" dirty="0">
                <a:solidFill>
                  <a:schemeClr val="tx1"/>
                </a:solidFill>
                <a:latin typeface="hh sans" pitchFamily="2" charset="0"/>
              </a:defRPr>
            </a:lvl1pPr>
          </a:lstStyle>
          <a:p>
            <a:pPr lvl="0" indent="-143989" defTabSz="914332">
              <a:lnSpc>
                <a:spcPct val="95000"/>
              </a:lnSpc>
              <a:buClr>
                <a:srgbClr val="D6001C"/>
              </a:buClr>
            </a:pPr>
            <a:r>
              <a:rPr lang="ru-RU" dirty="0"/>
              <a:t>Уточняющий подзаголовок</a:t>
            </a:r>
          </a:p>
        </p:txBody>
      </p:sp>
      <p:sp>
        <p:nvSpPr>
          <p:cNvPr id="2" name="Текст 13">
            <a:extLst>
              <a:ext uri="{FF2B5EF4-FFF2-40B4-BE49-F238E27FC236}">
                <a16:creationId xmlns:a16="http://schemas.microsoft.com/office/drawing/2014/main" id="{9B6825FA-5553-8980-5A41-0F9CB43106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284" y="327136"/>
            <a:ext cx="11544257" cy="1643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>
            <a:lvl1pPr>
              <a:defRPr lang="ru-RU" sz="1000" b="0" i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</a:defRPr>
            </a:lvl1pPr>
          </a:lstStyle>
          <a:p>
            <a:pPr lvl="0" indent="-143989" defTabSz="914332">
              <a:lnSpc>
                <a:spcPct val="110000"/>
              </a:lnSpc>
              <a:buClr>
                <a:srgbClr val="D6001C"/>
              </a:buClr>
            </a:pPr>
            <a:r>
              <a:rPr lang="ru-RU" dirty="0"/>
              <a:t>Раздел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47541-64FB-1712-4DF0-7F72EF27F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2284" y="6428731"/>
            <a:ext cx="10979958" cy="13850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100000"/>
              </a:lnSpc>
              <a:defRPr sz="900" b="0" i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</a:defRPr>
            </a:lvl1pPr>
          </a:lstStyle>
          <a:p>
            <a:r>
              <a:rPr lang="ru-RU" dirty="0"/>
              <a:t>Данные актуальны на 1 квартал 2025 года</a:t>
            </a:r>
          </a:p>
        </p:txBody>
      </p:sp>
      <p:sp>
        <p:nvSpPr>
          <p:cNvPr id="8" name="Номер слайда 6">
            <a:extLst>
              <a:ext uri="{FF2B5EF4-FFF2-40B4-BE49-F238E27FC236}">
                <a16:creationId xmlns:a16="http://schemas.microsoft.com/office/drawing/2014/main" id="{7720F500-17CB-F938-EE40-90DCBEA7B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2242" y="6428731"/>
            <a:ext cx="283438" cy="13850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lang="ru-RU" sz="900" b="0" i="0" kern="1200" smtClean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  <a:ea typeface="+mn-ea"/>
                <a:cs typeface="+mn-cs"/>
              </a:defRPr>
            </a:lvl1pPr>
          </a:lstStyle>
          <a:p>
            <a:fld id="{FF18A96F-3E87-1947-91B8-9EE526262A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519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3_Заголовок в две строк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27C4A37-2BCE-CDA9-4F27-C98464B687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700" y="649116"/>
            <a:ext cx="11534071" cy="83923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000" b="1" i="0" kern="1200" dirty="0">
                <a:solidFill>
                  <a:schemeClr val="bg1"/>
                </a:solidFill>
                <a:latin typeface="hh sans Display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 в несколько строк, </a:t>
            </a:r>
            <a:br>
              <a:rPr lang="ru-RU" dirty="0"/>
            </a:br>
            <a:r>
              <a:rPr lang="ru-RU" dirty="0"/>
              <a:t>например в две</a:t>
            </a:r>
          </a:p>
        </p:txBody>
      </p:sp>
      <p:sp>
        <p:nvSpPr>
          <p:cNvPr id="13" name="Текст 20">
            <a:extLst>
              <a:ext uri="{FF2B5EF4-FFF2-40B4-BE49-F238E27FC236}">
                <a16:creationId xmlns:a16="http://schemas.microsoft.com/office/drawing/2014/main" id="{16B9F51B-6E9E-B722-FA43-06B30005E8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6412" y="1580052"/>
            <a:ext cx="11534071" cy="264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ru-RU" sz="1800" b="0" i="0" dirty="0">
                <a:solidFill>
                  <a:schemeClr val="tx1"/>
                </a:solidFill>
                <a:latin typeface="hh sans" pitchFamily="2" charset="0"/>
              </a:defRPr>
            </a:lvl1pPr>
          </a:lstStyle>
          <a:p>
            <a:pPr lvl="0" indent="-143989" defTabSz="914332">
              <a:lnSpc>
                <a:spcPct val="95000"/>
              </a:lnSpc>
              <a:buClr>
                <a:srgbClr val="D6001C"/>
              </a:buClr>
            </a:pPr>
            <a:r>
              <a:rPr lang="ru-RU" dirty="0"/>
              <a:t>Уточняющий подзаголовок</a:t>
            </a:r>
          </a:p>
        </p:txBody>
      </p:sp>
      <p:sp>
        <p:nvSpPr>
          <p:cNvPr id="3" name="Текст 13">
            <a:extLst>
              <a:ext uri="{FF2B5EF4-FFF2-40B4-BE49-F238E27FC236}">
                <a16:creationId xmlns:a16="http://schemas.microsoft.com/office/drawing/2014/main" id="{BF94A55D-6AAA-CEAB-50C3-9BAB502B4A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284" y="327136"/>
            <a:ext cx="11544257" cy="1643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>
            <a:lvl1pPr>
              <a:defRPr lang="ru-RU" sz="1000" b="0" i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</a:defRPr>
            </a:lvl1pPr>
          </a:lstStyle>
          <a:p>
            <a:pPr lvl="0" indent="-143989" defTabSz="914332">
              <a:lnSpc>
                <a:spcPct val="110000"/>
              </a:lnSpc>
              <a:buClr>
                <a:srgbClr val="D6001C"/>
              </a:buClr>
            </a:pPr>
            <a:r>
              <a:rPr lang="ru-RU" dirty="0"/>
              <a:t>Раздел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D62C8C-948E-9674-66FE-C014636F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2284" y="6428731"/>
            <a:ext cx="10979958" cy="13850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100000"/>
              </a:lnSpc>
              <a:defRPr sz="900" b="0" i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</a:defRPr>
            </a:lvl1pPr>
          </a:lstStyle>
          <a:p>
            <a:r>
              <a:rPr lang="ru-RU" dirty="0"/>
              <a:t>Данные актуальны на 1 квартал 2025 года</a:t>
            </a:r>
          </a:p>
        </p:txBody>
      </p:sp>
      <p:sp>
        <p:nvSpPr>
          <p:cNvPr id="8" name="Номер слайда 6">
            <a:extLst>
              <a:ext uri="{FF2B5EF4-FFF2-40B4-BE49-F238E27FC236}">
                <a16:creationId xmlns:a16="http://schemas.microsoft.com/office/drawing/2014/main" id="{6BDFC907-F56A-62C5-0B17-860415FD8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2242" y="6428731"/>
            <a:ext cx="283438" cy="13850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lang="ru-RU" sz="900" b="0" i="0" kern="1200" smtClean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  <a:ea typeface="+mn-ea"/>
                <a:cs typeface="+mn-cs"/>
              </a:defRPr>
            </a:lvl1pPr>
          </a:lstStyle>
          <a:p>
            <a:fld id="{FF18A96F-3E87-1947-91B8-9EE526262A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437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4_Заголовок карточк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8DB56AF9-0A16-1BB3-7A0D-A2922ABC79CA}"/>
              </a:ext>
            </a:extLst>
          </p:cNvPr>
          <p:cNvSpPr/>
          <p:nvPr userDrawn="1"/>
        </p:nvSpPr>
        <p:spPr>
          <a:xfrm>
            <a:off x="4218773" y="141288"/>
            <a:ext cx="7834312" cy="6575425"/>
          </a:xfrm>
          <a:prstGeom prst="roundRect">
            <a:avLst>
              <a:gd name="adj" fmla="val 2032"/>
            </a:avLst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0" i="0" dirty="0">
              <a:latin typeface="hh sans" pitchFamily="2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34C3EF69-2E94-CA84-99BB-8814F9956A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700" y="649116"/>
            <a:ext cx="3748971" cy="83923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000" b="1" i="0" kern="1200" dirty="0">
                <a:solidFill>
                  <a:schemeClr val="bg1"/>
                </a:solidFill>
                <a:latin typeface="hh sans Display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 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4DB43DCB-B12A-4271-7326-EFD79D81E4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6412" y="1618152"/>
            <a:ext cx="3748972" cy="264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ru-RU" sz="1800" b="0" i="0" dirty="0">
                <a:solidFill>
                  <a:schemeClr val="tx1"/>
                </a:solidFill>
                <a:latin typeface="hh sans" pitchFamily="2" charset="0"/>
              </a:defRPr>
            </a:lvl1pPr>
          </a:lstStyle>
          <a:p>
            <a:pPr lvl="0" indent="-143989" defTabSz="914332">
              <a:lnSpc>
                <a:spcPct val="95000"/>
              </a:lnSpc>
              <a:buClr>
                <a:srgbClr val="D6001C"/>
              </a:buClr>
            </a:pPr>
            <a:r>
              <a:rPr lang="ru-RU" dirty="0"/>
              <a:t>Уточняющий подзаголовок</a:t>
            </a:r>
          </a:p>
        </p:txBody>
      </p:sp>
      <p:sp>
        <p:nvSpPr>
          <p:cNvPr id="2" name="Текст 13">
            <a:extLst>
              <a:ext uri="{FF2B5EF4-FFF2-40B4-BE49-F238E27FC236}">
                <a16:creationId xmlns:a16="http://schemas.microsoft.com/office/drawing/2014/main" id="{77DBDBB7-D5B1-C67A-53CC-2009530016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284" y="327136"/>
            <a:ext cx="3759444" cy="1643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>
            <a:lvl1pPr>
              <a:defRPr lang="ru-RU" sz="1000" b="0" i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</a:defRPr>
            </a:lvl1pPr>
          </a:lstStyle>
          <a:p>
            <a:pPr lvl="0" indent="-143989" defTabSz="914332">
              <a:lnSpc>
                <a:spcPct val="110000"/>
              </a:lnSpc>
              <a:buClr>
                <a:srgbClr val="D6001C"/>
              </a:buClr>
            </a:pPr>
            <a:r>
              <a:rPr lang="ru-RU" dirty="0"/>
              <a:t>Раздел</a:t>
            </a:r>
          </a:p>
        </p:txBody>
      </p:sp>
      <p:sp>
        <p:nvSpPr>
          <p:cNvPr id="3" name="Нижний колонтитул 5">
            <a:extLst>
              <a:ext uri="{FF2B5EF4-FFF2-40B4-BE49-F238E27FC236}">
                <a16:creationId xmlns:a16="http://schemas.microsoft.com/office/drawing/2014/main" id="{D141E4B2-D2D1-2DF8-122B-F06038F5FF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2284" y="6428731"/>
            <a:ext cx="3759444" cy="138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900" b="0" i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</a:defRPr>
            </a:lvl1pPr>
          </a:lstStyle>
          <a:p>
            <a:r>
              <a:rPr lang="ru-RU" dirty="0"/>
              <a:t>Данные актуальны на 1 квартал 2025 года</a:t>
            </a:r>
          </a:p>
        </p:txBody>
      </p:sp>
      <p:sp>
        <p:nvSpPr>
          <p:cNvPr id="8" name="Номер слайда 6">
            <a:extLst>
              <a:ext uri="{FF2B5EF4-FFF2-40B4-BE49-F238E27FC236}">
                <a16:creationId xmlns:a16="http://schemas.microsoft.com/office/drawing/2014/main" id="{0A98ED12-C1C8-BCFD-F037-58840958D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2242" y="6428731"/>
            <a:ext cx="283438" cy="13850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lang="ru-RU" sz="900" b="0" i="0" kern="1200" smtClean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  <a:ea typeface="+mn-ea"/>
                <a:cs typeface="+mn-cs"/>
              </a:defRPr>
            </a:lvl1pPr>
          </a:lstStyle>
          <a:p>
            <a:fld id="{FF18A96F-3E87-1947-91B8-9EE526262AF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ED5909-EBE4-0D96-7E75-1CFEA6C9AD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4" r="44"/>
          <a:stretch/>
        </p:blipFill>
        <p:spPr>
          <a:xfrm>
            <a:off x="11660160" y="6394898"/>
            <a:ext cx="208230" cy="2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31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6">
            <a:extLst>
              <a:ext uri="{FF2B5EF4-FFF2-40B4-BE49-F238E27FC236}">
                <a16:creationId xmlns:a16="http://schemas.microsoft.com/office/drawing/2014/main" id="{1A7609F6-4E14-B58D-73B2-532AC399F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2242" y="6428731"/>
            <a:ext cx="283438" cy="13850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lang="ru-RU" sz="900" b="0" i="0" kern="1200" smtClean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  <a:ea typeface="+mn-ea"/>
                <a:cs typeface="+mn-cs"/>
              </a:defRPr>
            </a:lvl1pPr>
          </a:lstStyle>
          <a:p>
            <a:fld id="{FF18A96F-3E87-1947-91B8-9EE526262A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5">
            <a:extLst>
              <a:ext uri="{FF2B5EF4-FFF2-40B4-BE49-F238E27FC236}">
                <a16:creationId xmlns:a16="http://schemas.microsoft.com/office/drawing/2014/main" id="{DF4F214A-AD1B-0DC3-E209-5BFD466A0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2284" y="6428731"/>
            <a:ext cx="10979958" cy="13850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100000"/>
              </a:lnSpc>
              <a:defRPr sz="900" b="0" i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</a:defRPr>
            </a:lvl1pPr>
          </a:lstStyle>
          <a:p>
            <a:r>
              <a:rPr lang="ru-RU" dirty="0"/>
              <a:t>Данные актуальны на 1 квартал 2025 года</a:t>
            </a:r>
          </a:p>
        </p:txBody>
      </p:sp>
    </p:spTree>
    <p:extLst>
      <p:ext uri="{BB962C8B-B14F-4D97-AF65-F5344CB8AC3E}">
        <p14:creationId xmlns:p14="http://schemas.microsoft.com/office/powerpoint/2010/main" val="247557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следни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DEBDD0-6693-7F03-778C-9EB9D180AD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7" name="Объект 7">
            <a:extLst>
              <a:ext uri="{FF2B5EF4-FFF2-40B4-BE49-F238E27FC236}">
                <a16:creationId xmlns:a16="http://schemas.microsoft.com/office/drawing/2014/main" id="{663013E9-05DE-7979-D570-F427B21473F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30201" y="4480890"/>
            <a:ext cx="3876675" cy="2501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8000"/>
              </a:lnSpc>
              <a:spcBef>
                <a:spcPts val="0"/>
              </a:spcBef>
              <a:spcAft>
                <a:spcPts val="800"/>
              </a:spcAft>
              <a:defRPr lang="ru-RU" sz="1800" b="0" i="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hh sans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5" name="Объект 7">
            <a:extLst>
              <a:ext uri="{FF2B5EF4-FFF2-40B4-BE49-F238E27FC236}">
                <a16:creationId xmlns:a16="http://schemas.microsoft.com/office/drawing/2014/main" id="{E84C9ADB-4CA4-45E8-26DB-F9A59028020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30201" y="4852599"/>
            <a:ext cx="3876675" cy="2501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8000"/>
              </a:lnSpc>
              <a:spcBef>
                <a:spcPts val="0"/>
              </a:spcBef>
              <a:spcAft>
                <a:spcPts val="800"/>
              </a:spcAft>
              <a:defRPr lang="ru-RU" sz="1800" b="0" i="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hh sans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Должность в компании</a:t>
            </a:r>
          </a:p>
        </p:txBody>
      </p:sp>
      <p:sp>
        <p:nvSpPr>
          <p:cNvPr id="26" name="Объект 7">
            <a:extLst>
              <a:ext uri="{FF2B5EF4-FFF2-40B4-BE49-F238E27FC236}">
                <a16:creationId xmlns:a16="http://schemas.microsoft.com/office/drawing/2014/main" id="{6F56E7C8-4D30-C58B-CD85-9F96CE6D09A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0201" y="5593536"/>
            <a:ext cx="3876675" cy="2501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8000"/>
              </a:lnSpc>
              <a:spcBef>
                <a:spcPts val="0"/>
              </a:spcBef>
              <a:spcAft>
                <a:spcPts val="800"/>
              </a:spcAft>
              <a:defRPr lang="ru-RU" sz="1800" b="0" i="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hh sans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e-mail</a:t>
            </a:r>
            <a:endParaRPr lang="ru-RU" dirty="0"/>
          </a:p>
        </p:txBody>
      </p:sp>
      <p:sp>
        <p:nvSpPr>
          <p:cNvPr id="27" name="Объект 7">
            <a:extLst>
              <a:ext uri="{FF2B5EF4-FFF2-40B4-BE49-F238E27FC236}">
                <a16:creationId xmlns:a16="http://schemas.microsoft.com/office/drawing/2014/main" id="{0907CF0F-DB71-3E41-88D3-0A4190981EB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30201" y="6018336"/>
            <a:ext cx="3876675" cy="2501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8000"/>
              </a:lnSpc>
              <a:spcBef>
                <a:spcPts val="0"/>
              </a:spcBef>
              <a:spcAft>
                <a:spcPts val="800"/>
              </a:spcAft>
              <a:defRPr lang="ru-RU" sz="1800" b="0" i="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hh sans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телефон</a:t>
            </a:r>
          </a:p>
        </p:txBody>
      </p:sp>
      <p:sp>
        <p:nvSpPr>
          <p:cNvPr id="28" name="Объект 7">
            <a:extLst>
              <a:ext uri="{FF2B5EF4-FFF2-40B4-BE49-F238E27FC236}">
                <a16:creationId xmlns:a16="http://schemas.microsoft.com/office/drawing/2014/main" id="{42C8F914-D4BA-4502-5CE8-80828350A28B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4601" y="4480890"/>
            <a:ext cx="3876675" cy="2501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8000"/>
              </a:lnSpc>
              <a:spcBef>
                <a:spcPts val="0"/>
              </a:spcBef>
              <a:spcAft>
                <a:spcPts val="800"/>
              </a:spcAft>
              <a:defRPr lang="ru-RU" sz="1800" b="0" i="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hh sans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9" name="Объект 7">
            <a:extLst>
              <a:ext uri="{FF2B5EF4-FFF2-40B4-BE49-F238E27FC236}">
                <a16:creationId xmlns:a16="http://schemas.microsoft.com/office/drawing/2014/main" id="{CA94C5AD-B217-1D8D-2A8E-EDF5F422B01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054601" y="4852599"/>
            <a:ext cx="3876675" cy="2501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8000"/>
              </a:lnSpc>
              <a:spcBef>
                <a:spcPts val="0"/>
              </a:spcBef>
              <a:spcAft>
                <a:spcPts val="800"/>
              </a:spcAft>
              <a:defRPr lang="ru-RU" sz="1800" b="0" i="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hh sans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Должность в компании</a:t>
            </a:r>
          </a:p>
        </p:txBody>
      </p:sp>
      <p:sp>
        <p:nvSpPr>
          <p:cNvPr id="30" name="Объект 7">
            <a:extLst>
              <a:ext uri="{FF2B5EF4-FFF2-40B4-BE49-F238E27FC236}">
                <a16:creationId xmlns:a16="http://schemas.microsoft.com/office/drawing/2014/main" id="{5A57C49B-6425-953B-14FB-DF266C57BD3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5054601" y="5593536"/>
            <a:ext cx="3876675" cy="2501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8000"/>
              </a:lnSpc>
              <a:spcBef>
                <a:spcPts val="0"/>
              </a:spcBef>
              <a:spcAft>
                <a:spcPts val="800"/>
              </a:spcAft>
              <a:defRPr lang="ru-RU" sz="1800" b="0" i="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hh sans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e-mail</a:t>
            </a:r>
            <a:endParaRPr lang="ru-RU" dirty="0"/>
          </a:p>
        </p:txBody>
      </p:sp>
      <p:sp>
        <p:nvSpPr>
          <p:cNvPr id="31" name="Объект 7">
            <a:extLst>
              <a:ext uri="{FF2B5EF4-FFF2-40B4-BE49-F238E27FC236}">
                <a16:creationId xmlns:a16="http://schemas.microsoft.com/office/drawing/2014/main" id="{F1544F38-E270-7668-1055-B960C779EEB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054601" y="6018336"/>
            <a:ext cx="3876675" cy="2501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8000"/>
              </a:lnSpc>
              <a:spcBef>
                <a:spcPts val="0"/>
              </a:spcBef>
              <a:spcAft>
                <a:spcPts val="800"/>
              </a:spcAft>
              <a:defRPr lang="ru-RU" sz="1800" b="0" i="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hh sans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телефон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A71C8A8-69A9-1F70-D38F-F587220C4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234" y="647289"/>
            <a:ext cx="8621705" cy="958596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Завершающий текст или благодарность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FF16ED-A450-D617-2DC3-36F868E80F0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4" r="44"/>
          <a:stretch/>
        </p:blipFill>
        <p:spPr>
          <a:xfrm>
            <a:off x="11191740" y="5844045"/>
            <a:ext cx="612986" cy="61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30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575324-1E14-0209-4E27-637D864EF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" r="-1" b="-1111"/>
          <a:stretch/>
        </p:blipFill>
        <p:spPr>
          <a:xfrm>
            <a:off x="1" y="0"/>
            <a:ext cx="12191999" cy="6934200"/>
          </a:xfrm>
          <a:prstGeom prst="roundRect">
            <a:avLst>
              <a:gd name="adj" fmla="val 0"/>
            </a:avLst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76FF53-545B-8FB8-AEA9-11DB86FEA2C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" r="57"/>
          <a:stretch/>
        </p:blipFill>
        <p:spPr>
          <a:xfrm>
            <a:off x="11191740" y="5844045"/>
            <a:ext cx="612829" cy="613487"/>
          </a:xfrm>
          <a:prstGeom prst="rect">
            <a:avLst/>
          </a:prstGeom>
        </p:spPr>
      </p:pic>
      <p:sp>
        <p:nvSpPr>
          <p:cNvPr id="7" name="Заголовок 10">
            <a:extLst>
              <a:ext uri="{FF2B5EF4-FFF2-40B4-BE49-F238E27FC236}">
                <a16:creationId xmlns:a16="http://schemas.microsoft.com/office/drawing/2014/main" id="{5C44655C-1796-90A7-09D3-EEC3D1369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201" y="4693201"/>
            <a:ext cx="9582150" cy="1757469"/>
          </a:xfrm>
        </p:spPr>
        <p:txBody>
          <a:bodyPr anchor="b">
            <a:spAutoFit/>
          </a:bodyPr>
          <a:lstStyle>
            <a:lvl1pPr>
              <a:lnSpc>
                <a:spcPct val="85000"/>
              </a:lnSpc>
              <a:defRPr sz="6600" b="1" i="0">
                <a:solidFill>
                  <a:schemeClr val="bg2"/>
                </a:solidFill>
                <a:latin typeface="hh sans Display" pitchFamily="2" charset="0"/>
              </a:defRPr>
            </a:lvl1pPr>
          </a:lstStyle>
          <a:p>
            <a:r>
              <a:rPr lang="ru-RU" sz="6600" dirty="0"/>
              <a:t>Титульный заголовок в две и более строки</a:t>
            </a:r>
            <a:endParaRPr lang="ru-RU" dirty="0"/>
          </a:p>
        </p:txBody>
      </p:sp>
      <p:sp>
        <p:nvSpPr>
          <p:cNvPr id="12" name="Текст 14">
            <a:extLst>
              <a:ext uri="{FF2B5EF4-FFF2-40B4-BE49-F238E27FC236}">
                <a16:creationId xmlns:a16="http://schemas.microsoft.com/office/drawing/2014/main" id="{8F4900E3-D876-B703-B997-2D1FA81F6A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0221" y="608625"/>
            <a:ext cx="2775131" cy="536575"/>
          </a:xfrm>
        </p:spPr>
        <p:txBody>
          <a:bodyPr lIns="0" tIns="0" rIns="0" bIns="0"/>
          <a:lstStyle>
            <a:lvl1pPr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Имя и Фамилия</a:t>
            </a:r>
            <a:r>
              <a:rPr lang="en-US" dirty="0"/>
              <a:t> </a:t>
            </a:r>
            <a:r>
              <a:rPr lang="ru-RU" dirty="0"/>
              <a:t>Должность</a:t>
            </a:r>
          </a:p>
        </p:txBody>
      </p:sp>
      <p:sp>
        <p:nvSpPr>
          <p:cNvPr id="13" name="Текст 14">
            <a:extLst>
              <a:ext uri="{FF2B5EF4-FFF2-40B4-BE49-F238E27FC236}">
                <a16:creationId xmlns:a16="http://schemas.microsoft.com/office/drawing/2014/main" id="{52317149-CDE9-903A-0A6D-BE86844D9D8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51411" y="608625"/>
            <a:ext cx="2775131" cy="536575"/>
          </a:xfrm>
        </p:spPr>
        <p:txBody>
          <a:bodyPr lIns="0" tIns="0" rIns="0" bIns="0"/>
          <a:lstStyle>
            <a:lvl1pPr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Имя и Фамилия</a:t>
            </a:r>
            <a:r>
              <a:rPr lang="en-US" dirty="0"/>
              <a:t> </a:t>
            </a:r>
            <a:r>
              <a:rPr lang="ru-RU" dirty="0"/>
              <a:t>Должность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D3B3CBF7-7B4C-92D1-A011-A1668AC6AB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6625" y="3968702"/>
            <a:ext cx="9595475" cy="533768"/>
          </a:xfrm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Подзаголовок, уточняющий тему презентации или контекст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405833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Разде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16710A0D-5C07-6AF0-5443-4A11AAF20A72}"/>
              </a:ext>
            </a:extLst>
          </p:cNvPr>
          <p:cNvSpPr/>
          <p:nvPr userDrawn="1"/>
        </p:nvSpPr>
        <p:spPr>
          <a:xfrm>
            <a:off x="158760" y="1619251"/>
            <a:ext cx="11048990" cy="5080001"/>
          </a:xfrm>
          <a:prstGeom prst="roundRect">
            <a:avLst>
              <a:gd name="adj" fmla="val 3562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0" i="0" dirty="0">
              <a:latin typeface="hh sans" pitchFamily="2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34D8144-70C9-42B5-97FC-DBCBD08EA2E7}"/>
              </a:ext>
            </a:extLst>
          </p:cNvPr>
          <p:cNvSpPr/>
          <p:nvPr userDrawn="1"/>
        </p:nvSpPr>
        <p:spPr>
          <a:xfrm>
            <a:off x="10291020" y="5787201"/>
            <a:ext cx="710780" cy="710781"/>
          </a:xfrm>
          <a:prstGeom prst="ellipse">
            <a:avLst/>
          </a:prstGeom>
          <a:solidFill>
            <a:srgbClr val="FF000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u-Cans-CA" sz="2800" b="0" i="0" dirty="0">
                <a:solidFill>
                  <a:schemeClr val="bg2"/>
                </a:solidFill>
              </a:rPr>
              <a:t>ᐳ</a:t>
            </a:r>
            <a:endParaRPr lang="ru-RU" sz="28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241C9C5A-9163-6437-7EFD-CBCD9116D05A}"/>
              </a:ext>
            </a:extLst>
          </p:cNvPr>
          <p:cNvSpPr/>
          <p:nvPr userDrawn="1"/>
        </p:nvSpPr>
        <p:spPr>
          <a:xfrm>
            <a:off x="158761" y="163883"/>
            <a:ext cx="857135" cy="46842"/>
          </a:xfrm>
          <a:prstGeom prst="roundRect">
            <a:avLst>
              <a:gd name="adj" fmla="val 50000"/>
            </a:avLst>
          </a:prstGeom>
          <a:solidFill>
            <a:srgbClr val="BFC2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schemeClr val="bg2"/>
              </a:solidFill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7D5F2DFF-2EC4-F340-C43F-337B2957FF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389" y="1930400"/>
            <a:ext cx="9039285" cy="745108"/>
          </a:xfrm>
        </p:spPr>
        <p:txBody>
          <a:bodyPr wrap="square">
            <a:spAutoFit/>
          </a:bodyPr>
          <a:lstStyle>
            <a:lvl1pPr>
              <a:lnSpc>
                <a:spcPct val="85000"/>
              </a:lnSpc>
              <a:defRPr sz="5399" b="1" i="0">
                <a:latin typeface="+mj-lt"/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  <p:sp>
        <p:nvSpPr>
          <p:cNvPr id="18" name="Текст 12">
            <a:extLst>
              <a:ext uri="{FF2B5EF4-FFF2-40B4-BE49-F238E27FC236}">
                <a16:creationId xmlns:a16="http://schemas.microsoft.com/office/drawing/2014/main" id="{414A1105-DE97-7EC7-7338-B67C5EBAEE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680" y="5534297"/>
            <a:ext cx="5018821" cy="68598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ru-RU" sz="1600" b="0" i="0" kern="1200" dirty="0">
                <a:solidFill>
                  <a:srgbClr val="1B1B1B"/>
                </a:solidFill>
                <a:latin typeface="+mn-lt"/>
                <a:ea typeface="+mn-ea"/>
                <a:cs typeface="+mn-cs"/>
              </a:defRPr>
            </a:lvl1pPr>
            <a:lvl2pPr marL="457131" indent="0">
              <a:buNone/>
              <a:defRPr/>
            </a:lvl2pPr>
            <a:lvl3pPr marL="914264" indent="0">
              <a:buNone/>
              <a:defRPr/>
            </a:lvl3pPr>
            <a:lvl4pPr marL="1371395" indent="0">
              <a:buNone/>
              <a:defRPr/>
            </a:lvl4pPr>
            <a:lvl5pPr marL="1828526" indent="0">
              <a:buNone/>
              <a:defRPr/>
            </a:lvl5pPr>
          </a:lstStyle>
          <a:p>
            <a:pPr marL="0" lvl="0" indent="-143975" algn="l" defTabSz="914241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>
                <a:srgbClr val="D6001C"/>
              </a:buClr>
              <a:buFont typeface="Arial" panose="020B0604020202020204" pitchFamily="34" charset="0"/>
              <a:buNone/>
            </a:pPr>
            <a:r>
              <a:rPr lang="ru-RU" dirty="0"/>
              <a:t>ФИО спикера</a:t>
            </a:r>
            <a:br>
              <a:rPr lang="ru-RU" dirty="0"/>
            </a:br>
            <a:r>
              <a:rPr lang="ru-RU" dirty="0"/>
              <a:t>должность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B2BBFC0E-5A67-377E-EA7D-76DF54423B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8760" y="210724"/>
            <a:ext cx="6642533" cy="1408526"/>
          </a:xfrm>
        </p:spPr>
        <p:txBody>
          <a:bodyPr anchor="ctr"/>
          <a:lstStyle>
            <a:lvl1pPr>
              <a:defRPr sz="6599" b="1" i="0">
                <a:solidFill>
                  <a:schemeClr val="bg2"/>
                </a:solidFill>
                <a:latin typeface="hh sans Display" pitchFamily="2" charset="0"/>
              </a:defRPr>
            </a:lvl1pPr>
          </a:lstStyle>
          <a:p>
            <a:r>
              <a:rPr lang="ru-RU" dirty="0">
                <a:solidFill>
                  <a:schemeClr val="bg2"/>
                </a:solidFill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08275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575324-1E14-0209-4E27-637D864EF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" r="-1" b="-1111"/>
          <a:stretch/>
        </p:blipFill>
        <p:spPr>
          <a:xfrm>
            <a:off x="3682" y="0"/>
            <a:ext cx="12188318" cy="6934200"/>
          </a:xfrm>
          <a:prstGeom prst="roundRect">
            <a:avLst>
              <a:gd name="adj" fmla="val 0"/>
            </a:avLst>
          </a:prstGeom>
        </p:spPr>
      </p:pic>
      <p:sp>
        <p:nvSpPr>
          <p:cNvPr id="10" name="Заголовок 10">
            <a:extLst>
              <a:ext uri="{FF2B5EF4-FFF2-40B4-BE49-F238E27FC236}">
                <a16:creationId xmlns:a16="http://schemas.microsoft.com/office/drawing/2014/main" id="{578AE1D3-B2E0-E47C-F708-483E5ED0D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201" y="3855252"/>
            <a:ext cx="9582150" cy="1757469"/>
          </a:xfrm>
        </p:spPr>
        <p:txBody>
          <a:bodyPr anchor="b">
            <a:spAutoFit/>
          </a:bodyPr>
          <a:lstStyle>
            <a:lvl1pPr>
              <a:lnSpc>
                <a:spcPct val="85000"/>
              </a:lnSpc>
              <a:defRPr sz="6600" b="1" i="0">
                <a:solidFill>
                  <a:schemeClr val="bg2"/>
                </a:solidFill>
                <a:latin typeface="hh sans Display" pitchFamily="2" charset="0"/>
              </a:defRPr>
            </a:lvl1pPr>
          </a:lstStyle>
          <a:p>
            <a:r>
              <a:rPr lang="ru-RU" sz="6600" dirty="0"/>
              <a:t>Титульный заголовок в две и более строки</a:t>
            </a:r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C119163-381A-3A09-B688-06F94EC4FEB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6625" y="5742571"/>
            <a:ext cx="9595475" cy="533768"/>
          </a:xfrm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Подзаголовок, уточняющий тему презентации или контекст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A03AA4B3-C48E-5061-88DF-7828CDB81D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0221" y="608625"/>
            <a:ext cx="2775131" cy="536575"/>
          </a:xfrm>
        </p:spPr>
        <p:txBody>
          <a:bodyPr lIns="0" tIns="0" rIns="0" bIns="0"/>
          <a:lstStyle>
            <a:lvl1pPr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Имя и Фамилия Должность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id="{E2C666CA-BDB6-75B2-F98E-C30BE0549A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46606" y="608625"/>
            <a:ext cx="2775131" cy="536575"/>
          </a:xfrm>
        </p:spPr>
        <p:txBody>
          <a:bodyPr lIns="0" tIns="0" rIns="0" bIns="0"/>
          <a:lstStyle>
            <a:lvl1pPr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Имя и Фамилия Должность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8F16D8-C02C-CA85-778B-0B9172B5212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" r="57"/>
          <a:stretch/>
        </p:blipFill>
        <p:spPr>
          <a:xfrm>
            <a:off x="11191740" y="5844045"/>
            <a:ext cx="612829" cy="61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61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Разде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22E31A-0434-1D8D-C1EA-DFA1B49718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754FF69-C5CC-D0D8-D81B-782F87B84169}"/>
              </a:ext>
            </a:extLst>
          </p:cNvPr>
          <p:cNvSpPr/>
          <p:nvPr userDrawn="1"/>
        </p:nvSpPr>
        <p:spPr>
          <a:xfrm>
            <a:off x="139700" y="139701"/>
            <a:ext cx="10753724" cy="6577013"/>
          </a:xfrm>
          <a:prstGeom prst="roundRect">
            <a:avLst>
              <a:gd name="adj" fmla="val 2743"/>
            </a:avLst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0" i="0" dirty="0">
              <a:latin typeface="hh sans" pitchFamily="2" charset="0"/>
            </a:endParaRPr>
          </a:p>
        </p:txBody>
      </p:sp>
      <p:sp>
        <p:nvSpPr>
          <p:cNvPr id="4" name="Заголовок 10">
            <a:extLst>
              <a:ext uri="{FF2B5EF4-FFF2-40B4-BE49-F238E27FC236}">
                <a16:creationId xmlns:a16="http://schemas.microsoft.com/office/drawing/2014/main" id="{FE39F74B-01F3-52D1-B226-3163790536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359" y="4700063"/>
            <a:ext cx="9582150" cy="1757469"/>
          </a:xfrm>
        </p:spPr>
        <p:txBody>
          <a:bodyPr anchor="b">
            <a:spAutoFit/>
          </a:bodyPr>
          <a:lstStyle>
            <a:lvl1pPr>
              <a:lnSpc>
                <a:spcPct val="85000"/>
              </a:lnSpc>
              <a:defRPr sz="6600" b="1" i="0">
                <a:solidFill>
                  <a:schemeClr val="bg1"/>
                </a:solidFill>
                <a:latin typeface="hh sans Display" pitchFamily="2" charset="0"/>
              </a:defRPr>
            </a:lvl1pPr>
          </a:lstStyle>
          <a:p>
            <a:r>
              <a:rPr lang="ru-RU" sz="6600" dirty="0"/>
              <a:t>Заголовок </a:t>
            </a:r>
            <a:br>
              <a:rPr lang="ru-RU" sz="6600" dirty="0"/>
            </a:br>
            <a:r>
              <a:rPr lang="ru-RU" sz="6600" dirty="0"/>
              <a:t>основного раздела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9FCDF346-3065-06AA-BA74-62855109A8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80737" y="268583"/>
            <a:ext cx="1123950" cy="10155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algn="ctr" defTabSz="914309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ru-RU" sz="6600" b="1" i="0" kern="1200" dirty="0">
                <a:solidFill>
                  <a:schemeClr val="bg2"/>
                </a:solidFill>
                <a:latin typeface="hh sans Display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DC3AC2C-98B3-C2E4-8E89-EDCE297911FF}"/>
              </a:ext>
            </a:extLst>
          </p:cNvPr>
          <p:cNvSpPr/>
          <p:nvPr userDrawn="1"/>
        </p:nvSpPr>
        <p:spPr>
          <a:xfrm>
            <a:off x="11185279" y="5878637"/>
            <a:ext cx="710781" cy="7107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u-Cans-CA" sz="2800" b="0" i="0" dirty="0">
                <a:solidFill>
                  <a:schemeClr val="bg2"/>
                </a:solidFill>
              </a:rPr>
              <a:t>ᐳ</a:t>
            </a:r>
            <a:endParaRPr lang="ru-RU" sz="28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1FF630-EC3D-0C96-98F0-5B765B2537A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30359" y="4160042"/>
            <a:ext cx="9595719" cy="27097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>
              <a:lnSpc>
                <a:spcPct val="105000"/>
              </a:lnSpc>
              <a:defRPr lang="ru-RU" sz="2000" b="0" i="0" kern="1200" dirty="0">
                <a:solidFill>
                  <a:schemeClr val="tx1"/>
                </a:solidFill>
                <a:latin typeface="hh sans" pitchFamily="2" charset="0"/>
                <a:ea typeface="+mj-ea"/>
                <a:cs typeface="+mj-cs"/>
              </a:defRPr>
            </a:lvl1pPr>
          </a:lstStyle>
          <a:p>
            <a:pPr marL="0" lvl="0" indent="0" algn="l" defTabSz="914309" rtl="0" eaLnBrk="1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dirty="0"/>
              <a:t>Уточняющий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375141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Подраздел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85BF18-EC9F-24ED-FEDD-2ACFE7CA1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5224" r="55224"/>
          <a:stretch/>
        </p:blipFill>
        <p:spPr>
          <a:xfrm>
            <a:off x="1" y="0"/>
            <a:ext cx="12191999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754FF69-C5CC-D0D8-D81B-782F87B84169}"/>
              </a:ext>
            </a:extLst>
          </p:cNvPr>
          <p:cNvSpPr/>
          <p:nvPr userDrawn="1"/>
        </p:nvSpPr>
        <p:spPr>
          <a:xfrm>
            <a:off x="139701" y="1882775"/>
            <a:ext cx="10753640" cy="4833939"/>
          </a:xfrm>
          <a:prstGeom prst="roundRect">
            <a:avLst>
              <a:gd name="adj" fmla="val 3807"/>
            </a:avLst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0" i="0" dirty="0">
              <a:latin typeface="hh sans" pitchFamily="2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DC3AC2C-98B3-C2E4-8E89-EDCE297911FF}"/>
              </a:ext>
            </a:extLst>
          </p:cNvPr>
          <p:cNvSpPr/>
          <p:nvPr userDrawn="1"/>
        </p:nvSpPr>
        <p:spPr>
          <a:xfrm>
            <a:off x="11185279" y="5878637"/>
            <a:ext cx="710781" cy="7107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u-Cans-CA" sz="2800" b="0" i="0" dirty="0">
                <a:solidFill>
                  <a:schemeClr val="bg2"/>
                </a:solidFill>
              </a:rPr>
              <a:t>ᐳ</a:t>
            </a:r>
            <a:endParaRPr lang="ru-RU" sz="28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3" name="Заголовок 10">
            <a:extLst>
              <a:ext uri="{FF2B5EF4-FFF2-40B4-BE49-F238E27FC236}">
                <a16:creationId xmlns:a16="http://schemas.microsoft.com/office/drawing/2014/main" id="{56A051B3-0BA3-93FD-C4BD-E9EE2D6287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359" y="4700063"/>
            <a:ext cx="9582150" cy="1757469"/>
          </a:xfrm>
        </p:spPr>
        <p:txBody>
          <a:bodyPr anchor="b">
            <a:spAutoFit/>
          </a:bodyPr>
          <a:lstStyle>
            <a:lvl1pPr>
              <a:lnSpc>
                <a:spcPct val="85000"/>
              </a:lnSpc>
              <a:defRPr sz="6600" b="1" i="0">
                <a:solidFill>
                  <a:schemeClr val="bg1"/>
                </a:solidFill>
                <a:latin typeface="hh sans Display" pitchFamily="2" charset="0"/>
              </a:defRPr>
            </a:lvl1pPr>
          </a:lstStyle>
          <a:p>
            <a:r>
              <a:rPr lang="ru-RU" sz="6600" dirty="0"/>
              <a:t>Заголовок </a:t>
            </a:r>
            <a:br>
              <a:rPr lang="ru-RU" sz="6600" dirty="0"/>
            </a:br>
            <a:r>
              <a:rPr lang="ru-RU" sz="6600" dirty="0"/>
              <a:t>подраздела</a:t>
            </a:r>
            <a:endParaRPr lang="ru-RU" dirty="0"/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BAAA32E0-DB11-BD8F-70FA-E5353A701C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30359" y="4160042"/>
            <a:ext cx="9595719" cy="27097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>
              <a:lnSpc>
                <a:spcPct val="105000"/>
              </a:lnSpc>
              <a:defRPr lang="ru-RU" sz="2000" b="0" i="0" kern="1200" dirty="0">
                <a:solidFill>
                  <a:schemeClr val="tx1"/>
                </a:solidFill>
                <a:latin typeface="hh sans" pitchFamily="2" charset="0"/>
                <a:ea typeface="+mj-ea"/>
                <a:cs typeface="+mj-cs"/>
              </a:defRPr>
            </a:lvl1pPr>
          </a:lstStyle>
          <a:p>
            <a:pPr marL="0" lvl="0" indent="0" algn="l" defTabSz="914309" rtl="0" eaLnBrk="1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dirty="0"/>
              <a:t>Уточняющий заголовок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1166A843-474C-8AE1-E46F-85D3F633CC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9700" y="269082"/>
            <a:ext cx="2127397" cy="919956"/>
          </a:xfrm>
        </p:spPr>
        <p:txBody>
          <a:bodyPr/>
          <a:lstStyle>
            <a:lvl1pPr>
              <a:lnSpc>
                <a:spcPct val="100000"/>
              </a:lnSpc>
              <a:defRPr sz="6600" b="1" i="0">
                <a:solidFill>
                  <a:schemeClr val="bg2"/>
                </a:solidFill>
                <a:latin typeface="hh sans Display" pitchFamily="2" charset="0"/>
              </a:defRPr>
            </a:lvl1pPr>
          </a:lstStyle>
          <a:p>
            <a:pPr lvl="0"/>
            <a:r>
              <a:rPr lang="ru-RU" dirty="0"/>
              <a:t>1.1</a:t>
            </a:r>
          </a:p>
        </p:txBody>
      </p:sp>
    </p:spTree>
    <p:extLst>
      <p:ext uri="{BB962C8B-B14F-4D97-AF65-F5344CB8AC3E}">
        <p14:creationId xmlns:p14="http://schemas.microsoft.com/office/powerpoint/2010/main" val="943311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_Карточка одного спикер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ADAC8B68-E200-09C2-FDB7-B91851E35683}"/>
              </a:ext>
            </a:extLst>
          </p:cNvPr>
          <p:cNvSpPr/>
          <p:nvPr userDrawn="1"/>
        </p:nvSpPr>
        <p:spPr>
          <a:xfrm>
            <a:off x="5187950" y="141288"/>
            <a:ext cx="6855614" cy="6575425"/>
          </a:xfrm>
          <a:prstGeom prst="roundRect">
            <a:avLst>
              <a:gd name="adj" fmla="val 2773"/>
            </a:avLst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0" i="0" dirty="0">
              <a:latin typeface="hh sans" pitchFamily="2" charset="0"/>
            </a:endParaRPr>
          </a:p>
        </p:txBody>
      </p:sp>
      <p:sp>
        <p:nvSpPr>
          <p:cNvPr id="6" name="Рисунок 13">
            <a:extLst>
              <a:ext uri="{FF2B5EF4-FFF2-40B4-BE49-F238E27FC236}">
                <a16:creationId xmlns:a16="http://schemas.microsoft.com/office/drawing/2014/main" id="{4505BED3-0EC5-F058-6A1D-319DD131EB8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48764" y="141288"/>
            <a:ext cx="4906165" cy="6575425"/>
          </a:xfrm>
          <a:prstGeom prst="roundRect">
            <a:avLst>
              <a:gd name="adj" fmla="val 4186"/>
            </a:avLst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b="0">
                <a:solidFill>
                  <a:schemeClr val="bg2"/>
                </a:solidFill>
              </a:defRPr>
            </a:lvl1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Для вставки фото нажмите на область и выберите «заменить изображение»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73CD41A-15E3-50BA-5730-A9249D0B3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2357" y="843296"/>
            <a:ext cx="5356542" cy="1437798"/>
          </a:xfrm>
        </p:spPr>
        <p:txBody>
          <a:bodyPr>
            <a:spAutoFit/>
          </a:bodyPr>
          <a:lstStyle>
            <a:lvl1pPr>
              <a:lnSpc>
                <a:spcPct val="85000"/>
              </a:lnSpc>
              <a:defRPr sz="5400" b="1" i="0">
                <a:latin typeface="hh sans Display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6C5A9285-A13B-377E-BECA-FC51A9D339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66109" y="2403268"/>
            <a:ext cx="5352590" cy="11020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ru-RU" sz="1800" b="0" i="0" kern="1200" dirty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  <a:ea typeface="+mn-ea"/>
                <a:cs typeface="+mn-cs"/>
              </a:defRPr>
            </a:lvl1pPr>
            <a:lvl2pPr marL="457177" indent="0">
              <a:buNone/>
              <a:defRPr/>
            </a:lvl2pPr>
            <a:lvl3pPr marL="914355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marL="0" lvl="0" indent="-143989" algn="l" defTabSz="914332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>
                <a:srgbClr val="D6001C"/>
              </a:buClr>
              <a:buFont typeface="Arial" panose="020B0604020202020204" pitchFamily="34" charset="0"/>
              <a:buNone/>
            </a:pPr>
            <a:r>
              <a:rPr lang="ru-RU" dirty="0"/>
              <a:t>должность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1E50BB82-CFC1-C5D3-6AD2-B00DB3ED138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62358" y="3821882"/>
            <a:ext cx="5352590" cy="23326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97990" indent="-197990" algn="l" defTabSz="9143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ru-RU" sz="2000" b="0" i="0" kern="1200" dirty="0">
                <a:solidFill>
                  <a:schemeClr val="tx1"/>
                </a:solidFill>
                <a:latin typeface="hh sans" pitchFamily="2" charset="0"/>
                <a:ea typeface="+mn-ea"/>
                <a:cs typeface="+mn-cs"/>
              </a:defRPr>
            </a:lvl1pPr>
            <a:lvl2pPr marL="457177" indent="0">
              <a:buNone/>
              <a:defRPr/>
            </a:lvl2pPr>
            <a:lvl3pPr marL="914355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ru-RU" dirty="0"/>
              <a:t>информация о спикере</a:t>
            </a:r>
          </a:p>
          <a:p>
            <a:pPr lvl="0"/>
            <a:r>
              <a:rPr lang="ru-RU" dirty="0"/>
              <a:t>сфера интересов или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38927843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_Карточки двух спикеров кратка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2F422350-6B91-2467-4D73-E8CFA6C346E9}"/>
              </a:ext>
            </a:extLst>
          </p:cNvPr>
          <p:cNvSpPr/>
          <p:nvPr userDrawn="1"/>
        </p:nvSpPr>
        <p:spPr>
          <a:xfrm>
            <a:off x="6174540" y="141288"/>
            <a:ext cx="5882476" cy="6575425"/>
          </a:xfrm>
          <a:prstGeom prst="roundRect">
            <a:avLst>
              <a:gd name="adj" fmla="val 3041"/>
            </a:avLst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0" i="0" dirty="0">
              <a:latin typeface="hh sans" pitchFamily="2" charset="0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5031FE64-A230-8CF6-45F7-67C6BD9B6521}"/>
              </a:ext>
            </a:extLst>
          </p:cNvPr>
          <p:cNvSpPr/>
          <p:nvPr userDrawn="1"/>
        </p:nvSpPr>
        <p:spPr>
          <a:xfrm>
            <a:off x="139701" y="141288"/>
            <a:ext cx="5882476" cy="6575425"/>
          </a:xfrm>
          <a:prstGeom prst="roundRect">
            <a:avLst>
              <a:gd name="adj" fmla="val 3041"/>
            </a:avLst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0" i="0" dirty="0">
              <a:latin typeface="hh sans" pitchFamily="2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09819-27BF-EE8A-0903-88B16CBD7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822" y="4985670"/>
            <a:ext cx="5069302" cy="1437798"/>
          </a:xfrm>
        </p:spPr>
        <p:txBody>
          <a:bodyPr>
            <a:spAutoFit/>
          </a:bodyPr>
          <a:lstStyle>
            <a:lvl1pPr>
              <a:lnSpc>
                <a:spcPct val="85000"/>
              </a:lnSpc>
              <a:defRPr sz="5400"/>
            </a:lvl1pPr>
          </a:lstStyle>
          <a:p>
            <a:r>
              <a:rPr lang="ru-RU" dirty="0"/>
              <a:t>Имя 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0D4DB89A-F0AE-F120-8F80-366E79389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7822" y="4039854"/>
            <a:ext cx="5069302" cy="68598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lang="ru-RU" sz="1600" b="0" i="0" kern="1200" dirty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  <a:ea typeface="+mn-ea"/>
                <a:cs typeface="+mn-cs"/>
              </a:defRPr>
            </a:lvl1pPr>
            <a:lvl2pPr marL="457177" indent="0">
              <a:buNone/>
              <a:defRPr/>
            </a:lvl2pPr>
            <a:lvl3pPr marL="914355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marL="0" lvl="0" indent="-143989" algn="l" defTabSz="914332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>
                <a:srgbClr val="D6001C"/>
              </a:buClr>
              <a:buFont typeface="Arial" panose="020B0604020202020204" pitchFamily="34" charset="0"/>
              <a:buNone/>
            </a:pPr>
            <a:r>
              <a:rPr lang="ru-RU" dirty="0"/>
              <a:t>должность</a:t>
            </a:r>
          </a:p>
        </p:txBody>
      </p:sp>
      <p:sp>
        <p:nvSpPr>
          <p:cNvPr id="6" name="Рисунок 13">
            <a:extLst>
              <a:ext uri="{FF2B5EF4-FFF2-40B4-BE49-F238E27FC236}">
                <a16:creationId xmlns:a16="http://schemas.microsoft.com/office/drawing/2014/main" id="{838BD3DA-453E-0FD1-755C-166C8A1BA02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8788" y="656014"/>
            <a:ext cx="2605755" cy="3080962"/>
          </a:xfrm>
          <a:prstGeom prst="roundRect">
            <a:avLst>
              <a:gd name="adj" fmla="val 7361"/>
            </a:avLst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Для вставки фото нажмите на область и выберите «заменить изображение»</a:t>
            </a:r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id="{6D5CAF45-99D1-DB2E-8908-83AC53A57B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83577" y="4039854"/>
            <a:ext cx="5069302" cy="68598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lang="ru-RU" sz="1600" b="0" i="0" kern="1200" dirty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  <a:ea typeface="+mn-ea"/>
                <a:cs typeface="+mn-cs"/>
              </a:defRPr>
            </a:lvl1pPr>
            <a:lvl2pPr marL="457177" indent="0">
              <a:buNone/>
              <a:defRPr/>
            </a:lvl2pPr>
            <a:lvl3pPr marL="914355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marL="0" lvl="0" indent="-143989" algn="l" defTabSz="914332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>
                <a:srgbClr val="D6001C"/>
              </a:buClr>
              <a:buFont typeface="Arial" panose="020B0604020202020204" pitchFamily="34" charset="0"/>
              <a:buNone/>
            </a:pPr>
            <a:r>
              <a:rPr lang="ru-RU" dirty="0"/>
              <a:t>должность</a:t>
            </a:r>
          </a:p>
        </p:txBody>
      </p:sp>
      <p:sp>
        <p:nvSpPr>
          <p:cNvPr id="22" name="Рисунок 13">
            <a:extLst>
              <a:ext uri="{FF2B5EF4-FFF2-40B4-BE49-F238E27FC236}">
                <a16:creationId xmlns:a16="http://schemas.microsoft.com/office/drawing/2014/main" id="{9144086C-05AC-1185-9E19-F14BB455F31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474543" y="656014"/>
            <a:ext cx="2605755" cy="3080962"/>
          </a:xfrm>
          <a:prstGeom prst="roundRect">
            <a:avLst>
              <a:gd name="adj" fmla="val 7361"/>
            </a:avLst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Для вставки фото нажмите на область и выберите «заменить изображение»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57DE5AA1-C258-77D6-7A20-1107562E7CF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74543" y="4985670"/>
            <a:ext cx="5069302" cy="14377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309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ru-RU" sz="5400" b="1" i="0" kern="1200" dirty="0">
                <a:solidFill>
                  <a:schemeClr val="bg1"/>
                </a:solidFill>
                <a:latin typeface="hh sans Display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Имя 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</p:spTree>
    <p:extLst>
      <p:ext uri="{BB962C8B-B14F-4D97-AF65-F5344CB8AC3E}">
        <p14:creationId xmlns:p14="http://schemas.microsoft.com/office/powerpoint/2010/main" val="11699442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3_Карточки двух спикеров рас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AB9A1DD-1B17-ED88-C221-ED2939328484}"/>
              </a:ext>
            </a:extLst>
          </p:cNvPr>
          <p:cNvSpPr/>
          <p:nvPr userDrawn="1"/>
        </p:nvSpPr>
        <p:spPr>
          <a:xfrm>
            <a:off x="6174540" y="141288"/>
            <a:ext cx="5882476" cy="6575425"/>
          </a:xfrm>
          <a:prstGeom prst="roundRect">
            <a:avLst>
              <a:gd name="adj" fmla="val 3041"/>
            </a:avLst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0" i="0" dirty="0">
              <a:latin typeface="hh sans" pitchFamily="2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ADB1FA28-7848-6F8C-1C4C-A67AC6861350}"/>
              </a:ext>
            </a:extLst>
          </p:cNvPr>
          <p:cNvSpPr/>
          <p:nvPr userDrawn="1"/>
        </p:nvSpPr>
        <p:spPr>
          <a:xfrm>
            <a:off x="139701" y="141288"/>
            <a:ext cx="5882476" cy="6575425"/>
          </a:xfrm>
          <a:prstGeom prst="roundRect">
            <a:avLst>
              <a:gd name="adj" fmla="val 3041"/>
            </a:avLst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0" i="0" dirty="0">
              <a:latin typeface="hh sans" pitchFamily="2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09819-27BF-EE8A-0903-88B16CBD7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5938" y="798166"/>
            <a:ext cx="2906626" cy="958596"/>
          </a:xfrm>
        </p:spPr>
        <p:txBody>
          <a:bodyPr>
            <a:spAutoFit/>
          </a:bodyPr>
          <a:lstStyle>
            <a:lvl1pPr>
              <a:lnSpc>
                <a:spcPct val="85000"/>
              </a:lnSpc>
              <a:defRPr sz="3600"/>
            </a:lvl1pPr>
          </a:lstStyle>
          <a:p>
            <a:r>
              <a:rPr lang="ru-RU" dirty="0"/>
              <a:t>Имя 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0D4DB89A-F0AE-F120-8F80-366E79389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46905" y="1977658"/>
            <a:ext cx="2915660" cy="145134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lang="ru-RU" sz="1600" b="0" i="0" kern="1200" dirty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  <a:ea typeface="+mn-ea"/>
                <a:cs typeface="+mn-cs"/>
              </a:defRPr>
            </a:lvl1pPr>
            <a:lvl2pPr marL="457177" indent="0">
              <a:buNone/>
              <a:defRPr/>
            </a:lvl2pPr>
            <a:lvl3pPr marL="914355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marL="0" lvl="0" indent="-143989" algn="l" defTabSz="914332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>
                <a:srgbClr val="D6001C"/>
              </a:buClr>
              <a:buFont typeface="Arial" panose="020B0604020202020204" pitchFamily="34" charset="0"/>
              <a:buNone/>
            </a:pPr>
            <a:r>
              <a:rPr lang="ru-RU" dirty="0"/>
              <a:t>должность</a:t>
            </a:r>
          </a:p>
        </p:txBody>
      </p:sp>
      <p:sp>
        <p:nvSpPr>
          <p:cNvPr id="6" name="Рисунок 13">
            <a:extLst>
              <a:ext uri="{FF2B5EF4-FFF2-40B4-BE49-F238E27FC236}">
                <a16:creationId xmlns:a16="http://schemas.microsoft.com/office/drawing/2014/main" id="{838BD3DA-453E-0FD1-755C-166C8A1BA02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8788" y="656014"/>
            <a:ext cx="1937538" cy="2772987"/>
          </a:xfrm>
          <a:prstGeom prst="roundRect">
            <a:avLst>
              <a:gd name="adj" fmla="val 7361"/>
            </a:avLst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Для вставки фото нажмите на область и выберите «заменить изображение»</a:t>
            </a:r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id="{6D5CAF45-99D1-DB2E-8908-83AC53A57B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62659" y="1977658"/>
            <a:ext cx="2915660" cy="145134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lang="ru-RU" sz="1600" b="0" i="0" kern="1200" dirty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  <a:ea typeface="+mn-ea"/>
                <a:cs typeface="+mn-cs"/>
              </a:defRPr>
            </a:lvl1pPr>
            <a:lvl2pPr marL="457177" indent="0">
              <a:buNone/>
              <a:defRPr/>
            </a:lvl2pPr>
            <a:lvl3pPr marL="914355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marL="0" lvl="0" indent="-143989" algn="l" defTabSz="914332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>
                <a:srgbClr val="D6001C"/>
              </a:buClr>
              <a:buFont typeface="Arial" panose="020B0604020202020204" pitchFamily="34" charset="0"/>
              <a:buNone/>
            </a:pPr>
            <a:r>
              <a:rPr lang="ru-RU" dirty="0"/>
              <a:t>должность</a:t>
            </a:r>
          </a:p>
        </p:txBody>
      </p:sp>
      <p:sp>
        <p:nvSpPr>
          <p:cNvPr id="22" name="Рисунок 13">
            <a:extLst>
              <a:ext uri="{FF2B5EF4-FFF2-40B4-BE49-F238E27FC236}">
                <a16:creationId xmlns:a16="http://schemas.microsoft.com/office/drawing/2014/main" id="{9144086C-05AC-1185-9E19-F14BB455F31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474543" y="656014"/>
            <a:ext cx="1937538" cy="2772987"/>
          </a:xfrm>
          <a:prstGeom prst="roundRect">
            <a:avLst>
              <a:gd name="adj" fmla="val 7361"/>
            </a:avLst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Для вставки фото нажмите на область и выберите «заменить изображение»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57DE5AA1-C258-77D6-7A20-1107562E7CF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62659" y="798166"/>
            <a:ext cx="2906626" cy="9585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309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ru-RU" sz="3600" b="1" i="0" kern="1200" dirty="0">
                <a:solidFill>
                  <a:schemeClr val="bg1"/>
                </a:solidFill>
                <a:latin typeface="hh sans Display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Имя 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00B3A9FC-9241-7365-150D-15575928027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8789" y="3970745"/>
            <a:ext cx="5203776" cy="23783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97990" indent="-197990" algn="l" defTabSz="9143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ru-RU" sz="1800" b="0" i="0" kern="1200" dirty="0">
                <a:solidFill>
                  <a:schemeClr val="tx1"/>
                </a:solidFill>
                <a:latin typeface="hh sans" pitchFamily="2" charset="0"/>
                <a:ea typeface="+mn-ea"/>
                <a:cs typeface="+mn-cs"/>
              </a:defRPr>
            </a:lvl1pPr>
            <a:lvl2pPr marL="457177" indent="0">
              <a:buNone/>
              <a:defRPr/>
            </a:lvl2pPr>
            <a:lvl3pPr marL="914355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marL="197990" lvl="0" indent="-197990" algn="l" defTabSz="9143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информация о спикере</a:t>
            </a:r>
          </a:p>
          <a:p>
            <a:pPr marL="197990" lvl="0" indent="-197990" algn="l" defTabSz="9143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сфера интересов или проекты</a:t>
            </a:r>
          </a:p>
        </p:txBody>
      </p:sp>
      <p:sp>
        <p:nvSpPr>
          <p:cNvPr id="3" name="Текст 8">
            <a:extLst>
              <a:ext uri="{FF2B5EF4-FFF2-40B4-BE49-F238E27FC236}">
                <a16:creationId xmlns:a16="http://schemas.microsoft.com/office/drawing/2014/main" id="{694784EA-7F12-C433-452B-8036B952DC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74543" y="3970745"/>
            <a:ext cx="5203776" cy="23783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97990" indent="-197990" algn="l" defTabSz="9143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ru-RU" sz="1800" b="0" i="0" kern="1200" dirty="0">
                <a:solidFill>
                  <a:schemeClr val="tx1"/>
                </a:solidFill>
                <a:latin typeface="hh sans" pitchFamily="2" charset="0"/>
                <a:ea typeface="+mn-ea"/>
                <a:cs typeface="+mn-cs"/>
              </a:defRPr>
            </a:lvl1pPr>
            <a:lvl2pPr marL="457177" indent="0">
              <a:buNone/>
              <a:defRPr/>
            </a:lvl2pPr>
            <a:lvl3pPr marL="914355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marL="197990" lvl="0" indent="-197990" algn="l" defTabSz="9143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информация о спикере</a:t>
            </a:r>
          </a:p>
          <a:p>
            <a:pPr marL="197990" lvl="0" indent="-197990" algn="l" defTabSz="9143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сфера интересов или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1624119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_Крупный заголовок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27C4A37-2BCE-CDA9-4F27-C98464B687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700" y="649116"/>
            <a:ext cx="11534049" cy="4876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85000"/>
              </a:lnSpc>
              <a:defRPr sz="3600" b="1" i="0">
                <a:latin typeface="hh sans Display" pitchFamily="2" charset="0"/>
              </a:defRPr>
            </a:lvl1pPr>
          </a:lstStyle>
          <a:p>
            <a:r>
              <a:rPr lang="ru-RU" dirty="0"/>
              <a:t>Крупный заголовок</a:t>
            </a:r>
          </a:p>
        </p:txBody>
      </p:sp>
      <p:sp>
        <p:nvSpPr>
          <p:cNvPr id="2" name="Текст 13">
            <a:extLst>
              <a:ext uri="{FF2B5EF4-FFF2-40B4-BE49-F238E27FC236}">
                <a16:creationId xmlns:a16="http://schemas.microsoft.com/office/drawing/2014/main" id="{AA691E2D-B5CF-5F1F-615D-ADBE827404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284" y="327136"/>
            <a:ext cx="11544257" cy="1643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>
            <a:lvl1pPr>
              <a:defRPr lang="ru-RU" sz="1000" b="0" i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</a:defRPr>
            </a:lvl1pPr>
          </a:lstStyle>
          <a:p>
            <a:pPr lvl="0" indent="-143989" defTabSz="914332">
              <a:lnSpc>
                <a:spcPct val="110000"/>
              </a:lnSpc>
              <a:buClr>
                <a:srgbClr val="D6001C"/>
              </a:buClr>
            </a:pPr>
            <a:r>
              <a:rPr lang="ru-RU" dirty="0"/>
              <a:t>Раздел</a:t>
            </a:r>
          </a:p>
        </p:txBody>
      </p:sp>
      <p:sp>
        <p:nvSpPr>
          <p:cNvPr id="3" name="Нижний колонтитул 5">
            <a:extLst>
              <a:ext uri="{FF2B5EF4-FFF2-40B4-BE49-F238E27FC236}">
                <a16:creationId xmlns:a16="http://schemas.microsoft.com/office/drawing/2014/main" id="{6D72D0F5-3BF4-B010-987C-6C61373EA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2284" y="6428731"/>
            <a:ext cx="10979958" cy="13850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100000"/>
              </a:lnSpc>
              <a:defRPr sz="900" b="0" i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6">
            <a:extLst>
              <a:ext uri="{FF2B5EF4-FFF2-40B4-BE49-F238E27FC236}">
                <a16:creationId xmlns:a16="http://schemas.microsoft.com/office/drawing/2014/main" id="{E08E522E-CF18-30E1-A11C-7F6523D5E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2242" y="6428731"/>
            <a:ext cx="283438" cy="13850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lang="ru-RU" sz="900" b="0" i="0" kern="1200" smtClean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  <a:ea typeface="+mn-ea"/>
                <a:cs typeface="+mn-cs"/>
              </a:defRPr>
            </a:lvl1pPr>
          </a:lstStyle>
          <a:p>
            <a:fld id="{FF18A96F-3E87-1947-91B8-9EE526262A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0309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2_Заголовок в одну строк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27C4A37-2BCE-CDA9-4F27-C98464B687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700" y="649116"/>
            <a:ext cx="11534071" cy="42373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90000"/>
              </a:lnSpc>
              <a:defRPr sz="3000" b="1" i="0">
                <a:latin typeface="hh sans Display" pitchFamily="2" charset="0"/>
              </a:defRPr>
            </a:lvl1pPr>
          </a:lstStyle>
          <a:p>
            <a:r>
              <a:rPr lang="ru-RU" dirty="0"/>
              <a:t>Образец заголовка в одну строку</a:t>
            </a:r>
          </a:p>
        </p:txBody>
      </p:sp>
      <p:sp>
        <p:nvSpPr>
          <p:cNvPr id="13" name="Текст 20">
            <a:extLst>
              <a:ext uri="{FF2B5EF4-FFF2-40B4-BE49-F238E27FC236}">
                <a16:creationId xmlns:a16="http://schemas.microsoft.com/office/drawing/2014/main" id="{16B9F51B-6E9E-B722-FA43-06B30005E8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6412" y="1169947"/>
            <a:ext cx="11534071" cy="264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ru-RU" sz="1800" b="0" i="0" dirty="0">
                <a:solidFill>
                  <a:schemeClr val="tx1"/>
                </a:solidFill>
                <a:latin typeface="hh sans" pitchFamily="2" charset="0"/>
              </a:defRPr>
            </a:lvl1pPr>
          </a:lstStyle>
          <a:p>
            <a:pPr lvl="0" indent="-143989" defTabSz="914332">
              <a:lnSpc>
                <a:spcPct val="95000"/>
              </a:lnSpc>
              <a:buClr>
                <a:srgbClr val="D6001C"/>
              </a:buClr>
            </a:pPr>
            <a:r>
              <a:rPr lang="ru-RU" dirty="0"/>
              <a:t>Уточняющий подзаголовок</a:t>
            </a:r>
          </a:p>
        </p:txBody>
      </p:sp>
      <p:sp>
        <p:nvSpPr>
          <p:cNvPr id="2" name="Текст 13">
            <a:extLst>
              <a:ext uri="{FF2B5EF4-FFF2-40B4-BE49-F238E27FC236}">
                <a16:creationId xmlns:a16="http://schemas.microsoft.com/office/drawing/2014/main" id="{9B6825FA-5553-8980-5A41-0F9CB43106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284" y="327136"/>
            <a:ext cx="11544257" cy="1643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>
            <a:lvl1pPr>
              <a:defRPr lang="ru-RU" sz="1000" b="0" i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</a:defRPr>
            </a:lvl1pPr>
          </a:lstStyle>
          <a:p>
            <a:pPr lvl="0" indent="-143989" defTabSz="914332">
              <a:lnSpc>
                <a:spcPct val="110000"/>
              </a:lnSpc>
              <a:buClr>
                <a:srgbClr val="D6001C"/>
              </a:buClr>
            </a:pPr>
            <a:r>
              <a:rPr lang="ru-RU" dirty="0"/>
              <a:t>Раздел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47541-64FB-1712-4DF0-7F72EF27F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2284" y="6428731"/>
            <a:ext cx="10979958" cy="13850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100000"/>
              </a:lnSpc>
              <a:defRPr sz="900" b="0" i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8" name="Номер слайда 6">
            <a:extLst>
              <a:ext uri="{FF2B5EF4-FFF2-40B4-BE49-F238E27FC236}">
                <a16:creationId xmlns:a16="http://schemas.microsoft.com/office/drawing/2014/main" id="{7720F500-17CB-F938-EE40-90DCBEA7B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2242" y="6428731"/>
            <a:ext cx="283438" cy="13850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lang="ru-RU" sz="900" b="0" i="0" kern="1200" smtClean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  <a:ea typeface="+mn-ea"/>
                <a:cs typeface="+mn-cs"/>
              </a:defRPr>
            </a:lvl1pPr>
          </a:lstStyle>
          <a:p>
            <a:fld id="{FF18A96F-3E87-1947-91B8-9EE526262A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1623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3_Заголовок в две строк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27C4A37-2BCE-CDA9-4F27-C98464B687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700" y="649116"/>
            <a:ext cx="11534071" cy="83923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000" b="1" i="0" kern="1200" dirty="0">
                <a:solidFill>
                  <a:schemeClr val="bg1"/>
                </a:solidFill>
                <a:latin typeface="hh sans Display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 в несколько строк, </a:t>
            </a:r>
            <a:br>
              <a:rPr lang="ru-RU" dirty="0"/>
            </a:br>
            <a:r>
              <a:rPr lang="ru-RU" dirty="0"/>
              <a:t>например в две</a:t>
            </a:r>
          </a:p>
        </p:txBody>
      </p:sp>
      <p:sp>
        <p:nvSpPr>
          <p:cNvPr id="13" name="Текст 20">
            <a:extLst>
              <a:ext uri="{FF2B5EF4-FFF2-40B4-BE49-F238E27FC236}">
                <a16:creationId xmlns:a16="http://schemas.microsoft.com/office/drawing/2014/main" id="{16B9F51B-6E9E-B722-FA43-06B30005E8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6412" y="1580052"/>
            <a:ext cx="11534071" cy="264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ru-RU" sz="1800" b="0" i="0" dirty="0">
                <a:solidFill>
                  <a:schemeClr val="tx1"/>
                </a:solidFill>
                <a:latin typeface="hh sans" pitchFamily="2" charset="0"/>
              </a:defRPr>
            </a:lvl1pPr>
          </a:lstStyle>
          <a:p>
            <a:pPr lvl="0" indent="-143989" defTabSz="914332">
              <a:lnSpc>
                <a:spcPct val="95000"/>
              </a:lnSpc>
              <a:buClr>
                <a:srgbClr val="D6001C"/>
              </a:buClr>
            </a:pPr>
            <a:r>
              <a:rPr lang="ru-RU" dirty="0"/>
              <a:t>Уточняющий подзаголовок</a:t>
            </a:r>
          </a:p>
        </p:txBody>
      </p:sp>
      <p:sp>
        <p:nvSpPr>
          <p:cNvPr id="3" name="Текст 13">
            <a:extLst>
              <a:ext uri="{FF2B5EF4-FFF2-40B4-BE49-F238E27FC236}">
                <a16:creationId xmlns:a16="http://schemas.microsoft.com/office/drawing/2014/main" id="{BF94A55D-6AAA-CEAB-50C3-9BAB502B4A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284" y="327136"/>
            <a:ext cx="11544257" cy="1643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>
            <a:lvl1pPr>
              <a:defRPr lang="ru-RU" sz="1000" b="0" i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</a:defRPr>
            </a:lvl1pPr>
          </a:lstStyle>
          <a:p>
            <a:pPr lvl="0" indent="-143989" defTabSz="914332">
              <a:lnSpc>
                <a:spcPct val="110000"/>
              </a:lnSpc>
              <a:buClr>
                <a:srgbClr val="D6001C"/>
              </a:buClr>
            </a:pPr>
            <a:r>
              <a:rPr lang="ru-RU" dirty="0"/>
              <a:t>Раздел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D62C8C-948E-9674-66FE-C014636F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2284" y="6428731"/>
            <a:ext cx="10979958" cy="13850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100000"/>
              </a:lnSpc>
              <a:defRPr sz="900" b="0" i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8" name="Номер слайда 6">
            <a:extLst>
              <a:ext uri="{FF2B5EF4-FFF2-40B4-BE49-F238E27FC236}">
                <a16:creationId xmlns:a16="http://schemas.microsoft.com/office/drawing/2014/main" id="{6BDFC907-F56A-62C5-0B17-860415FD8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2242" y="6428731"/>
            <a:ext cx="283438" cy="13850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lang="ru-RU" sz="900" b="0" i="0" kern="1200" smtClean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  <a:ea typeface="+mn-ea"/>
                <a:cs typeface="+mn-cs"/>
              </a:defRPr>
            </a:lvl1pPr>
          </a:lstStyle>
          <a:p>
            <a:fld id="{FF18A96F-3E87-1947-91B8-9EE526262A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6987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4_Заголовок карточк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8DB56AF9-0A16-1BB3-7A0D-A2922ABC79CA}"/>
              </a:ext>
            </a:extLst>
          </p:cNvPr>
          <p:cNvSpPr/>
          <p:nvPr userDrawn="1"/>
        </p:nvSpPr>
        <p:spPr>
          <a:xfrm>
            <a:off x="4218773" y="141288"/>
            <a:ext cx="7834312" cy="6575425"/>
          </a:xfrm>
          <a:prstGeom prst="roundRect">
            <a:avLst>
              <a:gd name="adj" fmla="val 2032"/>
            </a:avLst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0" i="0" dirty="0">
              <a:latin typeface="hh sans" pitchFamily="2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34C3EF69-2E94-CA84-99BB-8814F9956A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700" y="649116"/>
            <a:ext cx="3748971" cy="83923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000" b="1" i="0" kern="1200" dirty="0">
                <a:solidFill>
                  <a:schemeClr val="bg1"/>
                </a:solidFill>
                <a:latin typeface="hh sans Display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 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4DB43DCB-B12A-4271-7326-EFD79D81E4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6412" y="1618152"/>
            <a:ext cx="3748972" cy="264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ru-RU" sz="1800" b="0" i="0" dirty="0">
                <a:solidFill>
                  <a:schemeClr val="tx1"/>
                </a:solidFill>
                <a:latin typeface="hh sans" pitchFamily="2" charset="0"/>
              </a:defRPr>
            </a:lvl1pPr>
          </a:lstStyle>
          <a:p>
            <a:pPr lvl="0" indent="-143989" defTabSz="914332">
              <a:lnSpc>
                <a:spcPct val="95000"/>
              </a:lnSpc>
              <a:buClr>
                <a:srgbClr val="D6001C"/>
              </a:buClr>
            </a:pPr>
            <a:r>
              <a:rPr lang="ru-RU" dirty="0"/>
              <a:t>Уточняющий подзаголовок</a:t>
            </a:r>
          </a:p>
        </p:txBody>
      </p:sp>
      <p:sp>
        <p:nvSpPr>
          <p:cNvPr id="2" name="Текст 13">
            <a:extLst>
              <a:ext uri="{FF2B5EF4-FFF2-40B4-BE49-F238E27FC236}">
                <a16:creationId xmlns:a16="http://schemas.microsoft.com/office/drawing/2014/main" id="{77DBDBB7-D5B1-C67A-53CC-2009530016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284" y="327136"/>
            <a:ext cx="3759444" cy="1643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>
            <a:lvl1pPr>
              <a:defRPr lang="ru-RU" sz="1000" b="0" i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</a:defRPr>
            </a:lvl1pPr>
          </a:lstStyle>
          <a:p>
            <a:pPr lvl="0" indent="-143989" defTabSz="914332">
              <a:lnSpc>
                <a:spcPct val="110000"/>
              </a:lnSpc>
              <a:buClr>
                <a:srgbClr val="D6001C"/>
              </a:buClr>
            </a:pPr>
            <a:r>
              <a:rPr lang="ru-RU" dirty="0"/>
              <a:t>Раздел</a:t>
            </a:r>
          </a:p>
        </p:txBody>
      </p:sp>
      <p:sp>
        <p:nvSpPr>
          <p:cNvPr id="3" name="Нижний колонтитул 5">
            <a:extLst>
              <a:ext uri="{FF2B5EF4-FFF2-40B4-BE49-F238E27FC236}">
                <a16:creationId xmlns:a16="http://schemas.microsoft.com/office/drawing/2014/main" id="{D141E4B2-D2D1-2DF8-122B-F06038F5FF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2284" y="6428731"/>
            <a:ext cx="3759444" cy="138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900" b="0" i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8" name="Номер слайда 6">
            <a:extLst>
              <a:ext uri="{FF2B5EF4-FFF2-40B4-BE49-F238E27FC236}">
                <a16:creationId xmlns:a16="http://schemas.microsoft.com/office/drawing/2014/main" id="{0A98ED12-C1C8-BCFD-F037-58840958D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2242" y="6428731"/>
            <a:ext cx="283438" cy="13850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lang="ru-RU" sz="900" b="0" i="0" kern="1200" smtClean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  <a:ea typeface="+mn-ea"/>
                <a:cs typeface="+mn-cs"/>
              </a:defRPr>
            </a:lvl1pPr>
          </a:lstStyle>
          <a:p>
            <a:fld id="{FF18A96F-3E87-1947-91B8-9EE526262AF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ED5909-EBE4-0D96-7E75-1CFEA6C9AD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4" r="44"/>
          <a:stretch/>
        </p:blipFill>
        <p:spPr>
          <a:xfrm>
            <a:off x="11660160" y="6394898"/>
            <a:ext cx="208230" cy="2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5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Подраздел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85BF18-EC9F-24ED-FEDD-2ACFE7CA1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C482BB85-4D45-52D4-04F7-D5B102C2D22A}"/>
              </a:ext>
            </a:extLst>
          </p:cNvPr>
          <p:cNvSpPr/>
          <p:nvPr userDrawn="1"/>
        </p:nvSpPr>
        <p:spPr>
          <a:xfrm>
            <a:off x="158760" y="1619251"/>
            <a:ext cx="11048990" cy="5080001"/>
          </a:xfrm>
          <a:prstGeom prst="roundRect">
            <a:avLst>
              <a:gd name="adj" fmla="val 3562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0" i="0" dirty="0">
              <a:latin typeface="hh sans" pitchFamily="2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875D4EEB-E3ED-A14B-CB53-AD4DC2CD7D68}"/>
              </a:ext>
            </a:extLst>
          </p:cNvPr>
          <p:cNvSpPr/>
          <p:nvPr userDrawn="1"/>
        </p:nvSpPr>
        <p:spPr>
          <a:xfrm>
            <a:off x="158761" y="163883"/>
            <a:ext cx="857135" cy="46842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84635E20-9E81-D050-510E-C81588D86204}"/>
              </a:ext>
            </a:extLst>
          </p:cNvPr>
          <p:cNvSpPr/>
          <p:nvPr userDrawn="1"/>
        </p:nvSpPr>
        <p:spPr>
          <a:xfrm>
            <a:off x="1075688" y="163883"/>
            <a:ext cx="857135" cy="46842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435DC5A9-CA2A-95B7-64C1-6456838BE7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389" y="1930400"/>
            <a:ext cx="9039285" cy="745108"/>
          </a:xfrm>
        </p:spPr>
        <p:txBody>
          <a:bodyPr wrap="square">
            <a:spAutoFit/>
          </a:bodyPr>
          <a:lstStyle>
            <a:lvl1pPr>
              <a:lnSpc>
                <a:spcPct val="85000"/>
              </a:lnSpc>
              <a:defRPr sz="5399" b="1" i="0">
                <a:latin typeface="+mj-lt"/>
              </a:defRPr>
            </a:lvl1pPr>
          </a:lstStyle>
          <a:p>
            <a:r>
              <a:rPr lang="ru-RU" dirty="0"/>
              <a:t>Название подраздела</a:t>
            </a:r>
          </a:p>
        </p:txBody>
      </p:sp>
      <p:sp>
        <p:nvSpPr>
          <p:cNvPr id="2" name="Текст 21">
            <a:extLst>
              <a:ext uri="{FF2B5EF4-FFF2-40B4-BE49-F238E27FC236}">
                <a16:creationId xmlns:a16="http://schemas.microsoft.com/office/drawing/2014/main" id="{A69AAF1C-CAED-2BFA-BE0C-B1669CCDEA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8760" y="210724"/>
            <a:ext cx="6642533" cy="1408526"/>
          </a:xfrm>
        </p:spPr>
        <p:txBody>
          <a:bodyPr anchor="ctr"/>
          <a:lstStyle>
            <a:lvl1pPr>
              <a:defRPr sz="6599" b="1" i="0">
                <a:solidFill>
                  <a:schemeClr val="bg2"/>
                </a:solidFill>
                <a:latin typeface="hh sans Display" pitchFamily="2" charset="0"/>
              </a:defRPr>
            </a:lvl1pPr>
          </a:lstStyle>
          <a:p>
            <a:r>
              <a:rPr lang="ru-RU" dirty="0">
                <a:solidFill>
                  <a:schemeClr val="bg2"/>
                </a:solidFill>
              </a:rPr>
              <a:t>1.1</a:t>
            </a:r>
          </a:p>
        </p:txBody>
      </p:sp>
      <p:sp>
        <p:nvSpPr>
          <p:cNvPr id="3" name="Текст 12">
            <a:extLst>
              <a:ext uri="{FF2B5EF4-FFF2-40B4-BE49-F238E27FC236}">
                <a16:creationId xmlns:a16="http://schemas.microsoft.com/office/drawing/2014/main" id="{A26DFDD4-22F3-A8F7-5B26-415B322602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680" y="5534297"/>
            <a:ext cx="5018821" cy="68598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ru-RU" sz="1600" b="0" i="0" kern="1200" dirty="0">
                <a:solidFill>
                  <a:srgbClr val="1B1B1B"/>
                </a:solidFill>
                <a:latin typeface="+mn-lt"/>
                <a:ea typeface="+mn-ea"/>
                <a:cs typeface="+mn-cs"/>
              </a:defRPr>
            </a:lvl1pPr>
            <a:lvl2pPr marL="457131" indent="0">
              <a:buNone/>
              <a:defRPr/>
            </a:lvl2pPr>
            <a:lvl3pPr marL="914264" indent="0">
              <a:buNone/>
              <a:defRPr/>
            </a:lvl3pPr>
            <a:lvl4pPr marL="1371395" indent="0">
              <a:buNone/>
              <a:defRPr/>
            </a:lvl4pPr>
            <a:lvl5pPr marL="1828526" indent="0">
              <a:buNone/>
              <a:defRPr/>
            </a:lvl5pPr>
          </a:lstStyle>
          <a:p>
            <a:pPr marL="0" lvl="0" indent="-143975" algn="l" defTabSz="914241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>
                <a:srgbClr val="D6001C"/>
              </a:buClr>
              <a:buFont typeface="Arial" panose="020B0604020202020204" pitchFamily="34" charset="0"/>
              <a:buNone/>
            </a:pPr>
            <a:r>
              <a:rPr lang="ru-RU" dirty="0"/>
              <a:t>ФИО спикера</a:t>
            </a:r>
            <a:br>
              <a:rPr lang="ru-RU" dirty="0"/>
            </a:br>
            <a:r>
              <a:rPr lang="ru-RU" dirty="0"/>
              <a:t>должность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D2457299-5497-8E96-E75E-8DF0F060F92E}"/>
              </a:ext>
            </a:extLst>
          </p:cNvPr>
          <p:cNvSpPr/>
          <p:nvPr userDrawn="1"/>
        </p:nvSpPr>
        <p:spPr>
          <a:xfrm>
            <a:off x="10291020" y="5787201"/>
            <a:ext cx="710780" cy="710781"/>
          </a:xfrm>
          <a:prstGeom prst="ellipse">
            <a:avLst/>
          </a:prstGeom>
          <a:solidFill>
            <a:srgbClr val="FF000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u-Cans-CA" sz="2800" b="0" i="0" dirty="0">
                <a:solidFill>
                  <a:schemeClr val="bg2"/>
                </a:solidFill>
              </a:rPr>
              <a:t>ᐳ</a:t>
            </a:r>
            <a:endParaRPr lang="ru-RU" sz="28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0760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6">
            <a:extLst>
              <a:ext uri="{FF2B5EF4-FFF2-40B4-BE49-F238E27FC236}">
                <a16:creationId xmlns:a16="http://schemas.microsoft.com/office/drawing/2014/main" id="{1A7609F6-4E14-B58D-73B2-532AC399F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2242" y="6428731"/>
            <a:ext cx="283438" cy="13850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lang="ru-RU" sz="900" b="0" i="0" kern="1200" smtClean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  <a:ea typeface="+mn-ea"/>
                <a:cs typeface="+mn-cs"/>
              </a:defRPr>
            </a:lvl1pPr>
          </a:lstStyle>
          <a:p>
            <a:fld id="{FF18A96F-3E87-1947-91B8-9EE526262A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5">
            <a:extLst>
              <a:ext uri="{FF2B5EF4-FFF2-40B4-BE49-F238E27FC236}">
                <a16:creationId xmlns:a16="http://schemas.microsoft.com/office/drawing/2014/main" id="{DF4F214A-AD1B-0DC3-E209-5BFD466A0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2284" y="6428731"/>
            <a:ext cx="10979958" cy="13850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100000"/>
              </a:lnSpc>
              <a:defRPr sz="900" b="0" i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581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следни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DEBDD0-6693-7F03-778C-9EB9D180AD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7" name="Объект 7">
            <a:extLst>
              <a:ext uri="{FF2B5EF4-FFF2-40B4-BE49-F238E27FC236}">
                <a16:creationId xmlns:a16="http://schemas.microsoft.com/office/drawing/2014/main" id="{663013E9-05DE-7979-D570-F427B21473F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30201" y="4480890"/>
            <a:ext cx="3876675" cy="2501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8000"/>
              </a:lnSpc>
              <a:spcBef>
                <a:spcPts val="0"/>
              </a:spcBef>
              <a:spcAft>
                <a:spcPts val="800"/>
              </a:spcAft>
              <a:defRPr lang="ru-RU" sz="1800" b="0" i="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hh sans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5" name="Объект 7">
            <a:extLst>
              <a:ext uri="{FF2B5EF4-FFF2-40B4-BE49-F238E27FC236}">
                <a16:creationId xmlns:a16="http://schemas.microsoft.com/office/drawing/2014/main" id="{E84C9ADB-4CA4-45E8-26DB-F9A59028020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30201" y="4852599"/>
            <a:ext cx="3876675" cy="2501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8000"/>
              </a:lnSpc>
              <a:spcBef>
                <a:spcPts val="0"/>
              </a:spcBef>
              <a:spcAft>
                <a:spcPts val="800"/>
              </a:spcAft>
              <a:defRPr lang="ru-RU" sz="1800" b="0" i="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hh sans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Должность в компании</a:t>
            </a:r>
          </a:p>
        </p:txBody>
      </p:sp>
      <p:sp>
        <p:nvSpPr>
          <p:cNvPr id="26" name="Объект 7">
            <a:extLst>
              <a:ext uri="{FF2B5EF4-FFF2-40B4-BE49-F238E27FC236}">
                <a16:creationId xmlns:a16="http://schemas.microsoft.com/office/drawing/2014/main" id="{6F56E7C8-4D30-C58B-CD85-9F96CE6D09A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0201" y="5593536"/>
            <a:ext cx="3876675" cy="2501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8000"/>
              </a:lnSpc>
              <a:spcBef>
                <a:spcPts val="0"/>
              </a:spcBef>
              <a:spcAft>
                <a:spcPts val="800"/>
              </a:spcAft>
              <a:defRPr lang="ru-RU" sz="1800" b="0" i="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hh sans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e-mail</a:t>
            </a:r>
            <a:endParaRPr lang="ru-RU" dirty="0"/>
          </a:p>
        </p:txBody>
      </p:sp>
      <p:sp>
        <p:nvSpPr>
          <p:cNvPr id="27" name="Объект 7">
            <a:extLst>
              <a:ext uri="{FF2B5EF4-FFF2-40B4-BE49-F238E27FC236}">
                <a16:creationId xmlns:a16="http://schemas.microsoft.com/office/drawing/2014/main" id="{0907CF0F-DB71-3E41-88D3-0A4190981EB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30201" y="6018336"/>
            <a:ext cx="3876675" cy="2501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8000"/>
              </a:lnSpc>
              <a:spcBef>
                <a:spcPts val="0"/>
              </a:spcBef>
              <a:spcAft>
                <a:spcPts val="800"/>
              </a:spcAft>
              <a:defRPr lang="ru-RU" sz="1800" b="0" i="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hh sans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телефон</a:t>
            </a:r>
          </a:p>
        </p:txBody>
      </p:sp>
      <p:sp>
        <p:nvSpPr>
          <p:cNvPr id="28" name="Объект 7">
            <a:extLst>
              <a:ext uri="{FF2B5EF4-FFF2-40B4-BE49-F238E27FC236}">
                <a16:creationId xmlns:a16="http://schemas.microsoft.com/office/drawing/2014/main" id="{42C8F914-D4BA-4502-5CE8-80828350A28B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4601" y="4480890"/>
            <a:ext cx="3876675" cy="2501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8000"/>
              </a:lnSpc>
              <a:spcBef>
                <a:spcPts val="0"/>
              </a:spcBef>
              <a:spcAft>
                <a:spcPts val="800"/>
              </a:spcAft>
              <a:defRPr lang="ru-RU" sz="1800" b="0" i="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hh sans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9" name="Объект 7">
            <a:extLst>
              <a:ext uri="{FF2B5EF4-FFF2-40B4-BE49-F238E27FC236}">
                <a16:creationId xmlns:a16="http://schemas.microsoft.com/office/drawing/2014/main" id="{CA94C5AD-B217-1D8D-2A8E-EDF5F422B01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054601" y="4852599"/>
            <a:ext cx="3876675" cy="2501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8000"/>
              </a:lnSpc>
              <a:spcBef>
                <a:spcPts val="0"/>
              </a:spcBef>
              <a:spcAft>
                <a:spcPts val="800"/>
              </a:spcAft>
              <a:defRPr lang="ru-RU" sz="1800" b="0" i="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hh sans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Должность в компании</a:t>
            </a:r>
          </a:p>
        </p:txBody>
      </p:sp>
      <p:sp>
        <p:nvSpPr>
          <p:cNvPr id="30" name="Объект 7">
            <a:extLst>
              <a:ext uri="{FF2B5EF4-FFF2-40B4-BE49-F238E27FC236}">
                <a16:creationId xmlns:a16="http://schemas.microsoft.com/office/drawing/2014/main" id="{5A57C49B-6425-953B-14FB-DF266C57BD3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5054601" y="5593536"/>
            <a:ext cx="3876675" cy="2501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8000"/>
              </a:lnSpc>
              <a:spcBef>
                <a:spcPts val="0"/>
              </a:spcBef>
              <a:spcAft>
                <a:spcPts val="800"/>
              </a:spcAft>
              <a:defRPr lang="ru-RU" sz="1800" b="0" i="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hh sans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e-mail</a:t>
            </a:r>
            <a:endParaRPr lang="ru-RU" dirty="0"/>
          </a:p>
        </p:txBody>
      </p:sp>
      <p:sp>
        <p:nvSpPr>
          <p:cNvPr id="31" name="Объект 7">
            <a:extLst>
              <a:ext uri="{FF2B5EF4-FFF2-40B4-BE49-F238E27FC236}">
                <a16:creationId xmlns:a16="http://schemas.microsoft.com/office/drawing/2014/main" id="{F1544F38-E270-7668-1055-B960C779EEB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054601" y="6018336"/>
            <a:ext cx="3876675" cy="2501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8000"/>
              </a:lnSpc>
              <a:spcBef>
                <a:spcPts val="0"/>
              </a:spcBef>
              <a:spcAft>
                <a:spcPts val="800"/>
              </a:spcAft>
              <a:defRPr lang="ru-RU" sz="1800" b="0" i="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hh sans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телефон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A71C8A8-69A9-1F70-D38F-F587220C4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234" y="647289"/>
            <a:ext cx="8621705" cy="958596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Завершающий текст или благодарность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FF16ED-A450-D617-2DC3-36F868E80F0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4" r="44"/>
          <a:stretch/>
        </p:blipFill>
        <p:spPr>
          <a:xfrm>
            <a:off x="11191740" y="5844045"/>
            <a:ext cx="612986" cy="61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994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.4_Заголовок карточка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8DB56AF9-0A16-1BB3-7A0D-A2922ABC79CA}"/>
              </a:ext>
            </a:extLst>
          </p:cNvPr>
          <p:cNvSpPr/>
          <p:nvPr userDrawn="1"/>
        </p:nvSpPr>
        <p:spPr>
          <a:xfrm>
            <a:off x="4218773" y="158750"/>
            <a:ext cx="7815261" cy="6540500"/>
          </a:xfrm>
          <a:prstGeom prst="roundRect">
            <a:avLst>
              <a:gd name="adj" fmla="val 2594"/>
            </a:avLst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0" i="0" dirty="0">
              <a:latin typeface="hh sans" pitchFamily="2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34C3EF69-2E94-CA84-99BB-8814F9956A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306" y="640064"/>
            <a:ext cx="3748971" cy="83923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0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 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4DB43DCB-B12A-4271-7326-EFD79D81E4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0306" y="1583959"/>
            <a:ext cx="3748971" cy="264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ru-RU" sz="1800" b="0" i="0" dirty="0">
                <a:solidFill>
                  <a:srgbClr val="1B1B1B"/>
                </a:solidFill>
                <a:latin typeface="+mn-lt"/>
              </a:defRPr>
            </a:lvl1pPr>
          </a:lstStyle>
          <a:p>
            <a:pPr lvl="0" indent="-143975" defTabSz="914241">
              <a:lnSpc>
                <a:spcPct val="95000"/>
              </a:lnSpc>
              <a:buClr>
                <a:srgbClr val="D6001C"/>
              </a:buClr>
            </a:pPr>
            <a:r>
              <a:rPr lang="ru-RU" dirty="0"/>
              <a:t>Уточняющий подзаголовок</a:t>
            </a:r>
          </a:p>
        </p:txBody>
      </p:sp>
      <p:sp>
        <p:nvSpPr>
          <p:cNvPr id="2" name="Текст 13">
            <a:extLst>
              <a:ext uri="{FF2B5EF4-FFF2-40B4-BE49-F238E27FC236}">
                <a16:creationId xmlns:a16="http://schemas.microsoft.com/office/drawing/2014/main" id="{77DBDBB7-D5B1-C67A-53CC-2009530016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306" y="327136"/>
            <a:ext cx="3748971" cy="1643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>
            <a:lvl1pPr>
              <a:defRPr lang="ru-RU" sz="1000" b="0" i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 indent="-143975" defTabSz="914241">
              <a:lnSpc>
                <a:spcPct val="110000"/>
              </a:lnSpc>
              <a:buClr>
                <a:srgbClr val="D6001C"/>
              </a:buClr>
            </a:pPr>
            <a:r>
              <a:rPr lang="ru-RU" dirty="0"/>
              <a:t>Раздел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0610E6-7426-DA9D-7974-093D4BAA2C81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4" r="44"/>
          <a:stretch/>
        </p:blipFill>
        <p:spPr>
          <a:xfrm>
            <a:off x="11646907" y="6394898"/>
            <a:ext cx="208230" cy="2084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9E6F63-0635-D9FC-9F0B-5F9C7AFC9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7932" y="6436986"/>
            <a:ext cx="284495" cy="1385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>
                <a:solidFill>
                  <a:srgbClr val="9FA3AD"/>
                </a:solidFill>
              </a:defRPr>
            </a:lvl1pPr>
          </a:lstStyle>
          <a:p>
            <a:fld id="{FF18A96F-3E87-1947-91B8-9EE526262A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ижний колонтитул 5">
            <a:extLst>
              <a:ext uri="{FF2B5EF4-FFF2-40B4-BE49-F238E27FC236}">
                <a16:creationId xmlns:a16="http://schemas.microsoft.com/office/drawing/2014/main" id="{FE0FD089-7564-A640-DA1B-F4D62724F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573" y="6436986"/>
            <a:ext cx="3750415" cy="13850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100000"/>
              </a:lnSpc>
              <a:defRPr sz="900" b="0" i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Данные актуальны на 1 квартал 2025 года</a:t>
            </a:r>
          </a:p>
        </p:txBody>
      </p:sp>
    </p:spTree>
    <p:extLst>
      <p:ext uri="{BB962C8B-B14F-4D97-AF65-F5344CB8AC3E}">
        <p14:creationId xmlns:p14="http://schemas.microsoft.com/office/powerpoint/2010/main" val="93878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_Карточка одного спикер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ADAC8B68-E200-09C2-FDB7-B91851E35683}"/>
              </a:ext>
            </a:extLst>
          </p:cNvPr>
          <p:cNvSpPr/>
          <p:nvPr userDrawn="1"/>
        </p:nvSpPr>
        <p:spPr>
          <a:xfrm>
            <a:off x="4870767" y="158750"/>
            <a:ext cx="7162473" cy="6540501"/>
          </a:xfrm>
          <a:prstGeom prst="roundRect">
            <a:avLst>
              <a:gd name="adj" fmla="val 2773"/>
            </a:avLst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0" i="0" dirty="0">
              <a:latin typeface="hh sans" pitchFamily="2" charset="0"/>
            </a:endParaRPr>
          </a:p>
        </p:txBody>
      </p:sp>
      <p:sp>
        <p:nvSpPr>
          <p:cNvPr id="6" name="Рисунок 13">
            <a:extLst>
              <a:ext uri="{FF2B5EF4-FFF2-40B4-BE49-F238E27FC236}">
                <a16:creationId xmlns:a16="http://schemas.microsoft.com/office/drawing/2014/main" id="{4505BED3-0EC5-F058-6A1D-319DD131EB8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58760" y="158750"/>
            <a:ext cx="4584999" cy="6540501"/>
          </a:xfrm>
          <a:prstGeom prst="roundRect">
            <a:avLst>
              <a:gd name="adj" fmla="val 3943"/>
            </a:avLst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b="0">
                <a:solidFill>
                  <a:schemeClr val="bg2"/>
                </a:solidFill>
              </a:defRPr>
            </a:lvl1pPr>
          </a:lstStyle>
          <a:p>
            <a:pPr marL="0" marR="0" lvl="0" indent="0" algn="l" defTabSz="91426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Для вставки фото нажмите на область и выберите «заменить изображение»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73CD41A-15E3-50BA-5730-A9249D0B3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6976" y="849559"/>
            <a:ext cx="5808511" cy="1437798"/>
          </a:xfrm>
        </p:spPr>
        <p:txBody>
          <a:bodyPr wrap="square">
            <a:spAutoFit/>
          </a:bodyPr>
          <a:lstStyle>
            <a:lvl1pPr>
              <a:lnSpc>
                <a:spcPct val="85000"/>
              </a:lnSpc>
              <a:defRPr sz="5399" b="1" i="0">
                <a:latin typeface="+mj-lt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6C5A9285-A13B-377E-BECA-FC51A9D339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18509" y="2371953"/>
            <a:ext cx="5816978" cy="5109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ru-RU" sz="1600" b="0" i="0" kern="1200" dirty="0">
                <a:solidFill>
                  <a:srgbClr val="616775"/>
                </a:solidFill>
                <a:latin typeface="+mn-lt"/>
                <a:ea typeface="+mn-ea"/>
                <a:cs typeface="+mn-cs"/>
              </a:defRPr>
            </a:lvl1pPr>
            <a:lvl2pPr marL="457131" indent="0">
              <a:buNone/>
              <a:defRPr/>
            </a:lvl2pPr>
            <a:lvl3pPr marL="914264" indent="0">
              <a:buNone/>
              <a:defRPr/>
            </a:lvl3pPr>
            <a:lvl4pPr marL="1371395" indent="0">
              <a:buNone/>
              <a:defRPr/>
            </a:lvl4pPr>
            <a:lvl5pPr marL="1828526" indent="0">
              <a:buNone/>
              <a:defRPr/>
            </a:lvl5pPr>
          </a:lstStyle>
          <a:p>
            <a:pPr marL="0" lvl="0" indent="-143975" algn="l" defTabSz="914241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>
                <a:srgbClr val="D6001C"/>
              </a:buClr>
              <a:buFont typeface="Arial" panose="020B0604020202020204" pitchFamily="34" charset="0"/>
              <a:buNone/>
            </a:pPr>
            <a:r>
              <a:rPr lang="ru-RU" dirty="0"/>
              <a:t>должность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1E50BB82-CFC1-C5D3-6AD2-B00DB3ED138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26976" y="3200400"/>
            <a:ext cx="5808511" cy="30162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97970" indent="-197970" algn="l" defTabSz="9142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ru-RU" sz="1600" b="0" i="0" kern="1200" dirty="0">
                <a:solidFill>
                  <a:srgbClr val="1B1B1B"/>
                </a:solidFill>
                <a:latin typeface="+mn-lt"/>
                <a:ea typeface="+mn-ea"/>
                <a:cs typeface="+mn-cs"/>
              </a:defRPr>
            </a:lvl1pPr>
            <a:lvl2pPr marL="457131" indent="0">
              <a:buNone/>
              <a:defRPr/>
            </a:lvl2pPr>
            <a:lvl3pPr marL="914264" indent="0">
              <a:buNone/>
              <a:defRPr/>
            </a:lvl3pPr>
            <a:lvl4pPr marL="1371395" indent="0">
              <a:buNone/>
              <a:defRPr/>
            </a:lvl4pPr>
            <a:lvl5pPr marL="1828526" indent="0">
              <a:buNone/>
              <a:defRPr/>
            </a:lvl5pPr>
          </a:lstStyle>
          <a:p>
            <a:pPr lvl="0"/>
            <a:r>
              <a:rPr lang="ru-RU" dirty="0"/>
              <a:t>информация о спикере</a:t>
            </a:r>
          </a:p>
          <a:p>
            <a:pPr lvl="0"/>
            <a:r>
              <a:rPr lang="ru-RU" dirty="0"/>
              <a:t>сфера интересов или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11356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_Карточки двух спикеров кратка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26E03DB7-260A-B5A7-863E-5682126C48D1}"/>
              </a:ext>
            </a:extLst>
          </p:cNvPr>
          <p:cNvSpPr/>
          <p:nvPr userDrawn="1"/>
        </p:nvSpPr>
        <p:spPr>
          <a:xfrm>
            <a:off x="6169038" y="158750"/>
            <a:ext cx="5864202" cy="6540501"/>
          </a:xfrm>
          <a:prstGeom prst="roundRect">
            <a:avLst>
              <a:gd name="adj" fmla="val 3041"/>
            </a:avLst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0" i="0" dirty="0">
              <a:latin typeface="hh sans" pitchFamily="2" charset="0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5031FE64-A230-8CF6-45F7-67C6BD9B6521}"/>
              </a:ext>
            </a:extLst>
          </p:cNvPr>
          <p:cNvSpPr/>
          <p:nvPr userDrawn="1"/>
        </p:nvSpPr>
        <p:spPr>
          <a:xfrm>
            <a:off x="158760" y="158750"/>
            <a:ext cx="5873339" cy="6540501"/>
          </a:xfrm>
          <a:prstGeom prst="roundRect">
            <a:avLst>
              <a:gd name="adj" fmla="val 3041"/>
            </a:avLst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0" i="0" dirty="0">
              <a:latin typeface="hh sans" pitchFamily="2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09819-27BF-EE8A-0903-88B16CBD7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89" y="4973313"/>
            <a:ext cx="5018821" cy="1437798"/>
          </a:xfrm>
        </p:spPr>
        <p:txBody>
          <a:bodyPr wrap="square">
            <a:spAutoFit/>
          </a:bodyPr>
          <a:lstStyle>
            <a:lvl1pPr>
              <a:lnSpc>
                <a:spcPct val="85000"/>
              </a:lnSpc>
              <a:defRPr sz="5399">
                <a:latin typeface="+mj-lt"/>
              </a:defRPr>
            </a:lvl1pPr>
          </a:lstStyle>
          <a:p>
            <a:r>
              <a:rPr lang="ru-RU" dirty="0"/>
              <a:t>Имя 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0D4DB89A-F0AE-F120-8F80-366E79389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0589" y="4008328"/>
            <a:ext cx="5018821" cy="68598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lang="ru-RU" sz="1600" b="0" i="0" kern="1200" dirty="0">
                <a:solidFill>
                  <a:srgbClr val="616775"/>
                </a:solidFill>
                <a:latin typeface="+mn-lt"/>
                <a:ea typeface="+mn-ea"/>
                <a:cs typeface="+mn-cs"/>
              </a:defRPr>
            </a:lvl1pPr>
            <a:lvl2pPr marL="457131" indent="0">
              <a:buNone/>
              <a:defRPr/>
            </a:lvl2pPr>
            <a:lvl3pPr marL="914264" indent="0">
              <a:buNone/>
              <a:defRPr/>
            </a:lvl3pPr>
            <a:lvl4pPr marL="1371395" indent="0">
              <a:buNone/>
              <a:defRPr/>
            </a:lvl4pPr>
            <a:lvl5pPr marL="1828526" indent="0">
              <a:buNone/>
              <a:defRPr/>
            </a:lvl5pPr>
          </a:lstStyle>
          <a:p>
            <a:pPr marL="0" lvl="0" indent="-143975" algn="l" defTabSz="914241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>
                <a:srgbClr val="D6001C"/>
              </a:buClr>
              <a:buFont typeface="Arial" panose="020B0604020202020204" pitchFamily="34" charset="0"/>
              <a:buNone/>
            </a:pPr>
            <a:r>
              <a:rPr lang="ru-RU" dirty="0"/>
              <a:t>должность</a:t>
            </a:r>
          </a:p>
        </p:txBody>
      </p:sp>
      <p:sp>
        <p:nvSpPr>
          <p:cNvPr id="6" name="Рисунок 13">
            <a:extLst>
              <a:ext uri="{FF2B5EF4-FFF2-40B4-BE49-F238E27FC236}">
                <a16:creationId xmlns:a16="http://schemas.microsoft.com/office/drawing/2014/main" id="{838BD3DA-453E-0FD1-755C-166C8A1BA02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90589" y="638430"/>
            <a:ext cx="2203594" cy="3038221"/>
          </a:xfrm>
          <a:prstGeom prst="roundRect">
            <a:avLst>
              <a:gd name="adj" fmla="val 6533"/>
            </a:avLst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26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Для вставки фото нажмите на область и выберите «заменить изображение»</a:t>
            </a:r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id="{6D5CAF45-99D1-DB2E-8908-83AC53A57B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91729" y="4008328"/>
            <a:ext cx="5009684" cy="68598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lang="ru-RU" sz="1600" b="0" i="0" kern="1200" dirty="0">
                <a:solidFill>
                  <a:srgbClr val="616775"/>
                </a:solidFill>
                <a:latin typeface="+mn-lt"/>
                <a:ea typeface="+mn-ea"/>
                <a:cs typeface="+mn-cs"/>
              </a:defRPr>
            </a:lvl1pPr>
            <a:lvl2pPr marL="457131" indent="0">
              <a:buNone/>
              <a:defRPr/>
            </a:lvl2pPr>
            <a:lvl3pPr marL="914264" indent="0">
              <a:buNone/>
              <a:defRPr/>
            </a:lvl3pPr>
            <a:lvl4pPr marL="1371395" indent="0">
              <a:buNone/>
              <a:defRPr/>
            </a:lvl4pPr>
            <a:lvl5pPr marL="1828526" indent="0">
              <a:buNone/>
              <a:defRPr/>
            </a:lvl5pPr>
          </a:lstStyle>
          <a:p>
            <a:pPr marL="0" lvl="0" indent="-143975" algn="l" defTabSz="914241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>
                <a:srgbClr val="D6001C"/>
              </a:buClr>
              <a:buFont typeface="Arial" panose="020B0604020202020204" pitchFamily="34" charset="0"/>
              <a:buNone/>
            </a:pPr>
            <a:r>
              <a:rPr lang="ru-RU" dirty="0"/>
              <a:t>должность</a:t>
            </a:r>
          </a:p>
        </p:txBody>
      </p:sp>
      <p:sp>
        <p:nvSpPr>
          <p:cNvPr id="22" name="Рисунок 13">
            <a:extLst>
              <a:ext uri="{FF2B5EF4-FFF2-40B4-BE49-F238E27FC236}">
                <a16:creationId xmlns:a16="http://schemas.microsoft.com/office/drawing/2014/main" id="{9144086C-05AC-1185-9E19-F14BB455F31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591729" y="638430"/>
            <a:ext cx="2203594" cy="3038221"/>
          </a:xfrm>
          <a:prstGeom prst="roundRect">
            <a:avLst>
              <a:gd name="adj" fmla="val 7361"/>
            </a:avLst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26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Для вставки фото нажмите на область и выберите «заменить изображение»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57DE5AA1-C258-77D6-7A20-1107562E7CF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91729" y="4973313"/>
            <a:ext cx="5009684" cy="143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21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ru-RU" sz="5399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Имя 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</p:spTree>
    <p:extLst>
      <p:ext uri="{BB962C8B-B14F-4D97-AF65-F5344CB8AC3E}">
        <p14:creationId xmlns:p14="http://schemas.microsoft.com/office/powerpoint/2010/main" val="106205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3_Карточки двух спикеров рас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69AA1A3C-5162-B832-B59F-D821822DFBDE}"/>
              </a:ext>
            </a:extLst>
          </p:cNvPr>
          <p:cNvSpPr/>
          <p:nvPr userDrawn="1"/>
        </p:nvSpPr>
        <p:spPr>
          <a:xfrm>
            <a:off x="158760" y="158750"/>
            <a:ext cx="5882476" cy="6540501"/>
          </a:xfrm>
          <a:prstGeom prst="roundRect">
            <a:avLst>
              <a:gd name="adj" fmla="val 3041"/>
            </a:avLst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0" i="0" dirty="0">
              <a:latin typeface="hh sans" pitchFamily="2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09819-27BF-EE8A-0903-88B16CBD7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1556" y="792957"/>
            <a:ext cx="2792710" cy="958596"/>
          </a:xfrm>
        </p:spPr>
        <p:txBody>
          <a:bodyPr wrap="square">
            <a:spAutoFit/>
          </a:bodyPr>
          <a:lstStyle>
            <a:lvl1pPr>
              <a:lnSpc>
                <a:spcPct val="85000"/>
              </a:lnSpc>
              <a:defRPr sz="3600">
                <a:latin typeface="+mj-lt"/>
              </a:defRPr>
            </a:lvl1pPr>
          </a:lstStyle>
          <a:p>
            <a:r>
              <a:rPr lang="ru-RU" dirty="0"/>
              <a:t>Имя 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0D4DB89A-F0AE-F120-8F80-366E79389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01556" y="1930400"/>
            <a:ext cx="2792710" cy="143419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lang="ru-RU" sz="1600" b="0" i="0" kern="1200" dirty="0">
                <a:solidFill>
                  <a:srgbClr val="616775"/>
                </a:solidFill>
                <a:latin typeface="+mn-lt"/>
                <a:ea typeface="+mn-ea"/>
                <a:cs typeface="+mn-cs"/>
              </a:defRPr>
            </a:lvl1pPr>
            <a:lvl2pPr marL="457131" indent="0">
              <a:buNone/>
              <a:defRPr/>
            </a:lvl2pPr>
            <a:lvl3pPr marL="914264" indent="0">
              <a:buNone/>
              <a:defRPr/>
            </a:lvl3pPr>
            <a:lvl4pPr marL="1371395" indent="0">
              <a:buNone/>
              <a:defRPr/>
            </a:lvl4pPr>
            <a:lvl5pPr marL="1828526" indent="0">
              <a:buNone/>
              <a:defRPr/>
            </a:lvl5pPr>
          </a:lstStyle>
          <a:p>
            <a:pPr marL="0" lvl="0" indent="-143975" algn="l" defTabSz="914241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>
                <a:srgbClr val="D6001C"/>
              </a:buClr>
              <a:buFont typeface="Arial" panose="020B0604020202020204" pitchFamily="34" charset="0"/>
              <a:buNone/>
            </a:pPr>
            <a:r>
              <a:rPr lang="ru-RU" dirty="0"/>
              <a:t>должность</a:t>
            </a:r>
          </a:p>
        </p:txBody>
      </p:sp>
      <p:sp>
        <p:nvSpPr>
          <p:cNvPr id="6" name="Рисунок 13">
            <a:extLst>
              <a:ext uri="{FF2B5EF4-FFF2-40B4-BE49-F238E27FC236}">
                <a16:creationId xmlns:a16="http://schemas.microsoft.com/office/drawing/2014/main" id="{838BD3DA-453E-0FD1-755C-166C8A1BA02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99156" y="640444"/>
            <a:ext cx="1937538" cy="2724150"/>
          </a:xfrm>
          <a:prstGeom prst="roundRect">
            <a:avLst>
              <a:gd name="adj" fmla="val 7361"/>
            </a:avLst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26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Для вставки фото нажмите на область и выберите «заменить изображение»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00B3A9FC-9241-7365-150D-15575928027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156" y="3970745"/>
            <a:ext cx="4995111" cy="224681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97970" indent="-197970" algn="l" defTabSz="9142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ru-RU" sz="1600" b="0" i="0" kern="1200" dirty="0">
                <a:solidFill>
                  <a:srgbClr val="1B1B1B"/>
                </a:solidFill>
                <a:latin typeface="+mn-lt"/>
                <a:ea typeface="+mn-ea"/>
                <a:cs typeface="+mn-cs"/>
              </a:defRPr>
            </a:lvl1pPr>
            <a:lvl2pPr marL="457131" indent="0">
              <a:buNone/>
              <a:defRPr/>
            </a:lvl2pPr>
            <a:lvl3pPr marL="914264" indent="0">
              <a:buNone/>
              <a:defRPr/>
            </a:lvl3pPr>
            <a:lvl4pPr marL="1371395" indent="0">
              <a:buNone/>
              <a:defRPr/>
            </a:lvl4pPr>
            <a:lvl5pPr marL="1828526" indent="0">
              <a:buNone/>
              <a:defRPr/>
            </a:lvl5pPr>
          </a:lstStyle>
          <a:p>
            <a:pPr marL="197970" lvl="0" indent="-197970" algn="l" defTabSz="9142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информация о спикере</a:t>
            </a:r>
          </a:p>
          <a:p>
            <a:pPr marL="197970" lvl="0" indent="-197970" algn="l" defTabSz="9142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сфера интересов или проекты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FD319CF7-A251-E5D4-84F9-FE87AB4645E9}"/>
              </a:ext>
            </a:extLst>
          </p:cNvPr>
          <p:cNvSpPr/>
          <p:nvPr userDrawn="1"/>
        </p:nvSpPr>
        <p:spPr>
          <a:xfrm>
            <a:off x="6156266" y="158750"/>
            <a:ext cx="5882476" cy="6540501"/>
          </a:xfrm>
          <a:prstGeom prst="roundRect">
            <a:avLst>
              <a:gd name="adj" fmla="val 3041"/>
            </a:avLst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0" i="0" dirty="0">
              <a:latin typeface="hh sans" pitchFamily="2" charset="0"/>
            </a:endParaRP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30DE69A9-BC02-2181-9CF7-C62810E27D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99062" y="1930400"/>
            <a:ext cx="2792710" cy="143419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lang="ru-RU" sz="1600" b="0" i="0" kern="1200" dirty="0">
                <a:solidFill>
                  <a:srgbClr val="616775"/>
                </a:solidFill>
                <a:latin typeface="+mn-lt"/>
                <a:ea typeface="+mn-ea"/>
                <a:cs typeface="+mn-cs"/>
              </a:defRPr>
            </a:lvl1pPr>
            <a:lvl2pPr marL="457131" indent="0">
              <a:buNone/>
              <a:defRPr/>
            </a:lvl2pPr>
            <a:lvl3pPr marL="914264" indent="0">
              <a:buNone/>
              <a:defRPr/>
            </a:lvl3pPr>
            <a:lvl4pPr marL="1371395" indent="0">
              <a:buNone/>
              <a:defRPr/>
            </a:lvl4pPr>
            <a:lvl5pPr marL="1828526" indent="0">
              <a:buNone/>
              <a:defRPr/>
            </a:lvl5pPr>
          </a:lstStyle>
          <a:p>
            <a:pPr marL="0" lvl="0" indent="-143975" algn="l" defTabSz="914241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>
                <a:srgbClr val="D6001C"/>
              </a:buClr>
              <a:buFont typeface="Arial" panose="020B0604020202020204" pitchFamily="34" charset="0"/>
              <a:buNone/>
            </a:pPr>
            <a:r>
              <a:rPr lang="ru-RU" dirty="0"/>
              <a:t>должность</a:t>
            </a:r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id="{022B0B61-FF99-AE6D-A794-8855A79DA78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596662" y="640444"/>
            <a:ext cx="1937538" cy="2724150"/>
          </a:xfrm>
          <a:prstGeom prst="roundRect">
            <a:avLst>
              <a:gd name="adj" fmla="val 7361"/>
            </a:avLst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26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Для вставки фото нажмите на область и выберите «заменить изображение»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A87DD52C-CE4E-2CC2-6141-D1937A66057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96662" y="3970745"/>
            <a:ext cx="4995111" cy="224681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97970" indent="-197970" algn="l" defTabSz="9142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ru-RU" sz="1600" b="0" i="0" kern="1200" dirty="0">
                <a:solidFill>
                  <a:srgbClr val="1B1B1B"/>
                </a:solidFill>
                <a:latin typeface="+mn-lt"/>
                <a:ea typeface="+mn-ea"/>
                <a:cs typeface="+mn-cs"/>
              </a:defRPr>
            </a:lvl1pPr>
            <a:lvl2pPr marL="457131" indent="0">
              <a:buNone/>
              <a:defRPr/>
            </a:lvl2pPr>
            <a:lvl3pPr marL="914264" indent="0">
              <a:buNone/>
              <a:defRPr/>
            </a:lvl3pPr>
            <a:lvl4pPr marL="1371395" indent="0">
              <a:buNone/>
              <a:defRPr/>
            </a:lvl4pPr>
            <a:lvl5pPr marL="1828526" indent="0">
              <a:buNone/>
              <a:defRPr/>
            </a:lvl5pPr>
          </a:lstStyle>
          <a:p>
            <a:pPr marL="197970" lvl="0" indent="-197970" algn="l" defTabSz="9142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информация о спикере</a:t>
            </a:r>
          </a:p>
          <a:p>
            <a:pPr marL="197970" lvl="0" indent="-197970" algn="l" defTabSz="9142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сфера интересов или проекты</a:t>
            </a: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55D8EBEC-1EB2-55F0-AC7B-79A780B45F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99062" y="792957"/>
            <a:ext cx="2792710" cy="958596"/>
          </a:xfrm>
          <a:prstGeom prst="rect">
            <a:avLst/>
          </a:prstGeom>
        </p:spPr>
        <p:txBody>
          <a:bodyPr/>
          <a:lstStyle>
            <a:lvl1pPr algn="l" defTabSz="91421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ru-RU" sz="36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</p:spTree>
    <p:extLst>
      <p:ext uri="{BB962C8B-B14F-4D97-AF65-F5344CB8AC3E}">
        <p14:creationId xmlns:p14="http://schemas.microsoft.com/office/powerpoint/2010/main" val="427195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_Крупный заголовок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27C4A37-2BCE-CDA9-4F27-C98464B687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574" y="638956"/>
            <a:ext cx="11515648" cy="4876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85000"/>
              </a:lnSpc>
              <a:defRPr sz="3600" b="1" i="0">
                <a:latin typeface="+mj-lt"/>
              </a:defRPr>
            </a:lvl1pPr>
          </a:lstStyle>
          <a:p>
            <a:r>
              <a:rPr lang="ru-RU" dirty="0"/>
              <a:t>Крупный заголовок</a:t>
            </a:r>
          </a:p>
        </p:txBody>
      </p:sp>
      <p:sp>
        <p:nvSpPr>
          <p:cNvPr id="2" name="Текст 13">
            <a:extLst>
              <a:ext uri="{FF2B5EF4-FFF2-40B4-BE49-F238E27FC236}">
                <a16:creationId xmlns:a16="http://schemas.microsoft.com/office/drawing/2014/main" id="{AA691E2D-B5CF-5F1F-615D-ADBE827404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574" y="327136"/>
            <a:ext cx="11515648" cy="1643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>
            <a:lvl1pPr>
              <a:defRPr lang="ru-RU" sz="1000" b="0" i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 indent="-143975" defTabSz="914241">
              <a:lnSpc>
                <a:spcPct val="110000"/>
              </a:lnSpc>
              <a:buClr>
                <a:srgbClr val="D6001C"/>
              </a:buClr>
            </a:pPr>
            <a:r>
              <a:rPr lang="ru-RU" dirty="0"/>
              <a:t>Раздел</a:t>
            </a:r>
          </a:p>
        </p:txBody>
      </p:sp>
      <p:sp>
        <p:nvSpPr>
          <p:cNvPr id="8" name="Текст 20">
            <a:extLst>
              <a:ext uri="{FF2B5EF4-FFF2-40B4-BE49-F238E27FC236}">
                <a16:creationId xmlns:a16="http://schemas.microsoft.com/office/drawing/2014/main" id="{56783143-0C5D-1317-DFD7-D3B2EE181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0574" y="1258370"/>
            <a:ext cx="11515648" cy="294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ru-RU" sz="2000" b="0" i="0" dirty="0">
                <a:solidFill>
                  <a:srgbClr val="1B1B1B"/>
                </a:solidFill>
                <a:latin typeface="+mn-lt"/>
              </a:defRPr>
            </a:lvl1pPr>
          </a:lstStyle>
          <a:p>
            <a:pPr lvl="0" indent="-143975" defTabSz="914241">
              <a:lnSpc>
                <a:spcPct val="95000"/>
              </a:lnSpc>
              <a:buClr>
                <a:srgbClr val="D6001C"/>
              </a:buClr>
            </a:pPr>
            <a:r>
              <a:rPr lang="ru-RU" dirty="0"/>
              <a:t>Уточняющий подзаголовок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5C42CD-A333-4FB3-4181-B59D2BB12906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4" r="44"/>
          <a:stretch/>
        </p:blipFill>
        <p:spPr>
          <a:xfrm>
            <a:off x="11646907" y="6394898"/>
            <a:ext cx="208230" cy="208400"/>
          </a:xfrm>
          <a:prstGeom prst="rect">
            <a:avLst/>
          </a:prstGeom>
        </p:spPr>
      </p:pic>
      <p:sp>
        <p:nvSpPr>
          <p:cNvPr id="5" name="Нижний колонтитул 5">
            <a:extLst>
              <a:ext uri="{FF2B5EF4-FFF2-40B4-BE49-F238E27FC236}">
                <a16:creationId xmlns:a16="http://schemas.microsoft.com/office/drawing/2014/main" id="{12320109-B054-8D2B-A653-25A10CD5B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573" y="6436986"/>
            <a:ext cx="10873936" cy="13850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100000"/>
              </a:lnSpc>
              <a:defRPr sz="900" b="0" i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Данные актуальны на 1 квартал 2025 года</a:t>
            </a:r>
          </a:p>
        </p:txBody>
      </p:sp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F7CFBE3A-EB62-452B-652C-B4C3763CB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2236" y="6436986"/>
            <a:ext cx="290191" cy="1385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>
                <a:solidFill>
                  <a:srgbClr val="9FA3AD"/>
                </a:solidFill>
              </a:defRPr>
            </a:lvl1pPr>
          </a:lstStyle>
          <a:p>
            <a:fld id="{FF18A96F-3E87-1947-91B8-9EE526262A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61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2_Заголовок в одну строк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27C4A37-2BCE-CDA9-4F27-C98464B687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574" y="639880"/>
            <a:ext cx="11515648" cy="42373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90000"/>
              </a:lnSpc>
              <a:defRPr sz="3000" b="1" i="0">
                <a:latin typeface="+mj-lt"/>
              </a:defRPr>
            </a:lvl1pPr>
          </a:lstStyle>
          <a:p>
            <a:r>
              <a:rPr lang="ru-RU" dirty="0"/>
              <a:t>Образец заголовка в одну строку</a:t>
            </a:r>
          </a:p>
        </p:txBody>
      </p:sp>
      <p:sp>
        <p:nvSpPr>
          <p:cNvPr id="13" name="Текст 20">
            <a:extLst>
              <a:ext uri="{FF2B5EF4-FFF2-40B4-BE49-F238E27FC236}">
                <a16:creationId xmlns:a16="http://schemas.microsoft.com/office/drawing/2014/main" id="{16B9F51B-6E9E-B722-FA43-06B30005E8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0574" y="1169947"/>
            <a:ext cx="11515648" cy="264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ru-RU" sz="1800" b="0" i="0" dirty="0">
                <a:solidFill>
                  <a:srgbClr val="1B1B1B"/>
                </a:solidFill>
                <a:latin typeface="+mn-lt"/>
              </a:defRPr>
            </a:lvl1pPr>
          </a:lstStyle>
          <a:p>
            <a:pPr lvl="0" indent="-143975" defTabSz="914241">
              <a:lnSpc>
                <a:spcPct val="95000"/>
              </a:lnSpc>
              <a:buClr>
                <a:srgbClr val="D6001C"/>
              </a:buClr>
            </a:pPr>
            <a:r>
              <a:rPr lang="ru-RU" dirty="0"/>
              <a:t>Уточняющий подзаголовок</a:t>
            </a:r>
          </a:p>
        </p:txBody>
      </p:sp>
      <p:sp>
        <p:nvSpPr>
          <p:cNvPr id="2" name="Текст 13">
            <a:extLst>
              <a:ext uri="{FF2B5EF4-FFF2-40B4-BE49-F238E27FC236}">
                <a16:creationId xmlns:a16="http://schemas.microsoft.com/office/drawing/2014/main" id="{9B6825FA-5553-8980-5A41-0F9CB43106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574" y="327136"/>
            <a:ext cx="11515648" cy="1643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>
            <a:lvl1pPr>
              <a:defRPr lang="ru-RU" sz="1000" b="0" i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 indent="-143975" defTabSz="914241">
              <a:lnSpc>
                <a:spcPct val="110000"/>
              </a:lnSpc>
              <a:buClr>
                <a:srgbClr val="D6001C"/>
              </a:buClr>
            </a:pPr>
            <a:r>
              <a:rPr lang="ru-RU" dirty="0"/>
              <a:t>Раздел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92095E-EC00-9A2D-645B-37EDC7C28725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4" r="44"/>
          <a:stretch/>
        </p:blipFill>
        <p:spPr>
          <a:xfrm>
            <a:off x="11646907" y="6394898"/>
            <a:ext cx="208230" cy="208400"/>
          </a:xfrm>
          <a:prstGeom prst="rect">
            <a:avLst/>
          </a:prstGeom>
        </p:spPr>
      </p:pic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E5C85C-18EB-9094-A4D6-3B98941ED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573" y="6436986"/>
            <a:ext cx="10873936" cy="13850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100000"/>
              </a:lnSpc>
              <a:defRPr sz="900" b="0" i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Данные актуальны на 1 квартал 2025 года</a:t>
            </a:r>
          </a:p>
        </p:txBody>
      </p:sp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CD916DA5-61D3-C65A-B99A-10F82AAB3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7932" y="6436986"/>
            <a:ext cx="284495" cy="1385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>
                <a:solidFill>
                  <a:srgbClr val="9FA3AD"/>
                </a:solidFill>
              </a:defRPr>
            </a:lvl1pPr>
          </a:lstStyle>
          <a:p>
            <a:fld id="{FF18A96F-3E87-1947-91B8-9EE526262A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29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4.sv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E26B5-B67E-B5BE-42FB-78FBCC52B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74" y="638146"/>
            <a:ext cx="11515648" cy="83923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Образец заголовка 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96278A07-F675-7F1E-1A42-15AA33FBD10C}"/>
              </a:ext>
            </a:extLst>
          </p:cNvPr>
          <p:cNvSpPr/>
          <p:nvPr userDrawn="1"/>
        </p:nvSpPr>
        <p:spPr>
          <a:xfrm>
            <a:off x="-1230129" y="523529"/>
            <a:ext cx="932448" cy="282635"/>
          </a:xfrm>
          <a:prstGeom prst="roundRect">
            <a:avLst/>
          </a:prstGeom>
          <a:solidFill>
            <a:srgbClr val="1B1B1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1B1B1B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7BD03F2C-CFFC-66B6-48CC-343E82620F30}"/>
              </a:ext>
            </a:extLst>
          </p:cNvPr>
          <p:cNvSpPr txBox="1">
            <a:spLocks/>
          </p:cNvSpPr>
          <p:nvPr userDrawn="1"/>
        </p:nvSpPr>
        <p:spPr>
          <a:xfrm>
            <a:off x="-1228805" y="139776"/>
            <a:ext cx="1114498" cy="320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Цвет</a:t>
            </a:r>
            <a:br>
              <a:rPr lang="ru-RU" sz="1000" dirty="0">
                <a:latin typeface="hh sans" pitchFamily="2" charset="0"/>
                <a:sym typeface="Arial"/>
              </a:rPr>
            </a:br>
            <a:r>
              <a:rPr lang="ru-RU" sz="1000" dirty="0">
                <a:latin typeface="hh sans" pitchFamily="2" charset="0"/>
                <a:sym typeface="Arial"/>
              </a:rPr>
              <a:t>заголовка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0603C996-9681-A695-0B94-BE8C6FA5EF31}"/>
              </a:ext>
            </a:extLst>
          </p:cNvPr>
          <p:cNvSpPr/>
          <p:nvPr userDrawn="1"/>
        </p:nvSpPr>
        <p:spPr>
          <a:xfrm>
            <a:off x="-1230129" y="1677539"/>
            <a:ext cx="932448" cy="282635"/>
          </a:xfrm>
          <a:prstGeom prst="roundRect">
            <a:avLst/>
          </a:prstGeom>
          <a:solidFill>
            <a:srgbClr val="1B1B1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1B1B1B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6209E36A-F1C9-8BCC-A476-18C6B2285F99}"/>
              </a:ext>
            </a:extLst>
          </p:cNvPr>
          <p:cNvSpPr txBox="1">
            <a:spLocks/>
          </p:cNvSpPr>
          <p:nvPr userDrawn="1"/>
        </p:nvSpPr>
        <p:spPr>
          <a:xfrm>
            <a:off x="-1228805" y="985596"/>
            <a:ext cx="1114498" cy="643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Цвет</a:t>
            </a:r>
            <a:br>
              <a:rPr lang="ru-RU" sz="1000" dirty="0">
                <a:latin typeface="hh sans" pitchFamily="2" charset="0"/>
                <a:sym typeface="Arial"/>
              </a:rPr>
            </a:br>
            <a:r>
              <a:rPr lang="ru-RU" sz="1000" dirty="0">
                <a:latin typeface="hh sans" pitchFamily="2" charset="0"/>
                <a:sym typeface="Arial"/>
              </a:rPr>
              <a:t>подзаголовка и основного текста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478BBEC2-0E47-F1F9-1D20-AA22A66D350C}"/>
              </a:ext>
            </a:extLst>
          </p:cNvPr>
          <p:cNvSpPr/>
          <p:nvPr userDrawn="1"/>
        </p:nvSpPr>
        <p:spPr>
          <a:xfrm>
            <a:off x="-1230129" y="2527241"/>
            <a:ext cx="932448" cy="282635"/>
          </a:xfrm>
          <a:prstGeom prst="roundRect">
            <a:avLst/>
          </a:prstGeom>
          <a:solidFill>
            <a:srgbClr val="61677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616775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E9AB25F6-B789-F912-0241-FDB8738B541B}"/>
              </a:ext>
            </a:extLst>
          </p:cNvPr>
          <p:cNvSpPr txBox="1">
            <a:spLocks/>
          </p:cNvSpPr>
          <p:nvPr userDrawn="1"/>
        </p:nvSpPr>
        <p:spPr>
          <a:xfrm>
            <a:off x="-1228805" y="2140607"/>
            <a:ext cx="1114498" cy="320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Доп. цвет</a:t>
            </a:r>
            <a:br>
              <a:rPr lang="ru-RU" sz="1000" dirty="0">
                <a:latin typeface="hh sans" pitchFamily="2" charset="0"/>
                <a:sym typeface="Arial"/>
              </a:rPr>
            </a:br>
            <a:r>
              <a:rPr lang="ru-RU" sz="1000" dirty="0">
                <a:latin typeface="hh sans" pitchFamily="2" charset="0"/>
                <a:sym typeface="Arial"/>
              </a:rPr>
              <a:t>для подписей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FF03C27E-3D40-B171-4A83-9BBA9C40EBDD}"/>
              </a:ext>
            </a:extLst>
          </p:cNvPr>
          <p:cNvSpPr/>
          <p:nvPr userDrawn="1"/>
        </p:nvSpPr>
        <p:spPr>
          <a:xfrm>
            <a:off x="-1230129" y="3356205"/>
            <a:ext cx="932448" cy="282635"/>
          </a:xfrm>
          <a:prstGeom prst="roundRect">
            <a:avLst/>
          </a:prstGeom>
          <a:solidFill>
            <a:srgbClr val="BFC2C9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BEC2C9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15AA873C-983B-6A8F-8294-F1C2F79E12C5}"/>
              </a:ext>
            </a:extLst>
          </p:cNvPr>
          <p:cNvSpPr txBox="1">
            <a:spLocks/>
          </p:cNvSpPr>
          <p:nvPr userDrawn="1"/>
        </p:nvSpPr>
        <p:spPr>
          <a:xfrm>
            <a:off x="-1228805" y="2972452"/>
            <a:ext cx="1114498" cy="320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Цвет</a:t>
            </a:r>
            <a:br>
              <a:rPr lang="ru-RU" sz="1000" dirty="0">
                <a:latin typeface="hh sans" pitchFamily="2" charset="0"/>
                <a:sym typeface="Arial"/>
              </a:rPr>
            </a:br>
            <a:r>
              <a:rPr lang="ru-RU" sz="1000" dirty="0">
                <a:latin typeface="hh sans" pitchFamily="2" charset="0"/>
                <a:sym typeface="Arial"/>
              </a:rPr>
              <a:t>обводки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C5C910-8E95-7706-191B-476D3272F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574" y="1881982"/>
            <a:ext cx="10515491" cy="43287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3" name="Нижний колонтитул 5">
            <a:extLst>
              <a:ext uri="{FF2B5EF4-FFF2-40B4-BE49-F238E27FC236}">
                <a16:creationId xmlns:a16="http://schemas.microsoft.com/office/drawing/2014/main" id="{B8363CCC-74C4-5DB1-057A-E8244F79D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573" y="6436986"/>
            <a:ext cx="10873936" cy="13850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100000"/>
              </a:lnSpc>
              <a:defRPr sz="900" b="0" i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Данные актуальны на 1 квартал 2025 года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549020E4-E7D7-0FD8-4704-CC0A689E6E17}"/>
              </a:ext>
            </a:extLst>
          </p:cNvPr>
          <p:cNvSpPr/>
          <p:nvPr userDrawn="1"/>
        </p:nvSpPr>
        <p:spPr>
          <a:xfrm>
            <a:off x="12410560" y="2108739"/>
            <a:ext cx="932448" cy="282635"/>
          </a:xfrm>
          <a:prstGeom prst="roundRect">
            <a:avLst/>
          </a:prstGeom>
          <a:solidFill>
            <a:srgbClr val="61677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616775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CECD2A00-E154-CF05-9E9C-FB3B3CD3474C}"/>
              </a:ext>
            </a:extLst>
          </p:cNvPr>
          <p:cNvSpPr txBox="1">
            <a:spLocks/>
          </p:cNvSpPr>
          <p:nvPr userDrawn="1"/>
        </p:nvSpPr>
        <p:spPr>
          <a:xfrm>
            <a:off x="12411882" y="139776"/>
            <a:ext cx="1773671" cy="158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Цвета для графиков</a:t>
            </a:r>
          </a:p>
        </p:txBody>
      </p:sp>
      <p:sp>
        <p:nvSpPr>
          <p:cNvPr id="45" name="Текст 2">
            <a:extLst>
              <a:ext uri="{FF2B5EF4-FFF2-40B4-BE49-F238E27FC236}">
                <a16:creationId xmlns:a16="http://schemas.microsoft.com/office/drawing/2014/main" id="{38942342-B1DD-C8AA-AC24-790B6BA9B499}"/>
              </a:ext>
            </a:extLst>
          </p:cNvPr>
          <p:cNvSpPr txBox="1">
            <a:spLocks/>
          </p:cNvSpPr>
          <p:nvPr userDrawn="1"/>
        </p:nvSpPr>
        <p:spPr>
          <a:xfrm>
            <a:off x="12411883" y="1903119"/>
            <a:ext cx="1114498" cy="158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серый</a:t>
            </a: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7097374C-6FBC-CCF5-318B-B02C3B1465F4}"/>
              </a:ext>
            </a:extLst>
          </p:cNvPr>
          <p:cNvSpPr/>
          <p:nvPr userDrawn="1"/>
        </p:nvSpPr>
        <p:spPr>
          <a:xfrm>
            <a:off x="12410560" y="2420763"/>
            <a:ext cx="932448" cy="282635"/>
          </a:xfrm>
          <a:prstGeom prst="roundRect">
            <a:avLst/>
          </a:prstGeom>
          <a:solidFill>
            <a:srgbClr val="9EA3A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9EA3AE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C4E22BC8-FCB6-E8DC-7105-5551745CD19D}"/>
              </a:ext>
            </a:extLst>
          </p:cNvPr>
          <p:cNvSpPr/>
          <p:nvPr userDrawn="1"/>
        </p:nvSpPr>
        <p:spPr>
          <a:xfrm>
            <a:off x="12410560" y="2732787"/>
            <a:ext cx="932448" cy="282635"/>
          </a:xfrm>
          <a:prstGeom prst="roundRect">
            <a:avLst/>
          </a:prstGeom>
          <a:solidFill>
            <a:srgbClr val="DFE0E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DFE0E4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id="{9866C51C-46B5-1E43-CCA5-5B60271FA3E4}"/>
              </a:ext>
            </a:extLst>
          </p:cNvPr>
          <p:cNvSpPr/>
          <p:nvPr userDrawn="1"/>
        </p:nvSpPr>
        <p:spPr>
          <a:xfrm>
            <a:off x="12410560" y="3977744"/>
            <a:ext cx="932448" cy="282635"/>
          </a:xfrm>
          <a:prstGeom prst="roundRect">
            <a:avLst/>
          </a:prstGeom>
          <a:solidFill>
            <a:srgbClr val="5487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60865E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49" name="Текст 2">
            <a:extLst>
              <a:ext uri="{FF2B5EF4-FFF2-40B4-BE49-F238E27FC236}">
                <a16:creationId xmlns:a16="http://schemas.microsoft.com/office/drawing/2014/main" id="{B2620861-2B1A-B227-71A0-7BA37B8D1FA7}"/>
              </a:ext>
            </a:extLst>
          </p:cNvPr>
          <p:cNvSpPr txBox="1">
            <a:spLocks/>
          </p:cNvSpPr>
          <p:nvPr userDrawn="1"/>
        </p:nvSpPr>
        <p:spPr>
          <a:xfrm>
            <a:off x="12411883" y="3770629"/>
            <a:ext cx="1114498" cy="158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зелёный</a:t>
            </a:r>
          </a:p>
        </p:txBody>
      </p:sp>
      <p:sp>
        <p:nvSpPr>
          <p:cNvPr id="50" name="Скругленный прямоугольник 49">
            <a:extLst>
              <a:ext uri="{FF2B5EF4-FFF2-40B4-BE49-F238E27FC236}">
                <a16:creationId xmlns:a16="http://schemas.microsoft.com/office/drawing/2014/main" id="{184A5218-20B7-FBCB-51CE-25AAABEEF4CA}"/>
              </a:ext>
            </a:extLst>
          </p:cNvPr>
          <p:cNvSpPr/>
          <p:nvPr userDrawn="1"/>
        </p:nvSpPr>
        <p:spPr>
          <a:xfrm>
            <a:off x="12410560" y="4289768"/>
            <a:ext cx="932448" cy="282635"/>
          </a:xfrm>
          <a:prstGeom prst="roundRect">
            <a:avLst/>
          </a:prstGeom>
          <a:solidFill>
            <a:srgbClr val="89BD8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94BA93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3DF8F781-0F3D-F1EF-636D-E2FF967D5586}"/>
              </a:ext>
            </a:extLst>
          </p:cNvPr>
          <p:cNvSpPr/>
          <p:nvPr userDrawn="1"/>
        </p:nvSpPr>
        <p:spPr>
          <a:xfrm>
            <a:off x="12410560" y="4601792"/>
            <a:ext cx="932448" cy="282635"/>
          </a:xfrm>
          <a:prstGeom prst="roundRect">
            <a:avLst/>
          </a:prstGeom>
          <a:solidFill>
            <a:srgbClr val="C3D8C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C8D7C8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52" name="Скругленный прямоугольник 51">
            <a:extLst>
              <a:ext uri="{FF2B5EF4-FFF2-40B4-BE49-F238E27FC236}">
                <a16:creationId xmlns:a16="http://schemas.microsoft.com/office/drawing/2014/main" id="{6E7F412B-51B0-18CE-68BE-B37F93C1CD77}"/>
              </a:ext>
            </a:extLst>
          </p:cNvPr>
          <p:cNvSpPr/>
          <p:nvPr userDrawn="1"/>
        </p:nvSpPr>
        <p:spPr>
          <a:xfrm>
            <a:off x="13525058" y="3977744"/>
            <a:ext cx="932448" cy="282635"/>
          </a:xfrm>
          <a:prstGeom prst="roundRect">
            <a:avLst/>
          </a:prstGeom>
          <a:solidFill>
            <a:srgbClr val="FC5A1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FC5A1B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53" name="Текст 2">
            <a:extLst>
              <a:ext uri="{FF2B5EF4-FFF2-40B4-BE49-F238E27FC236}">
                <a16:creationId xmlns:a16="http://schemas.microsoft.com/office/drawing/2014/main" id="{1AD6EAF6-29B6-8DFD-5E3A-F0F0780296E1}"/>
              </a:ext>
            </a:extLst>
          </p:cNvPr>
          <p:cNvSpPr txBox="1">
            <a:spLocks/>
          </p:cNvSpPr>
          <p:nvPr userDrawn="1"/>
        </p:nvSpPr>
        <p:spPr>
          <a:xfrm>
            <a:off x="13526381" y="3772124"/>
            <a:ext cx="1114498" cy="158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рыжий</a:t>
            </a: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654B8404-8331-6FE7-0425-8F6036815745}"/>
              </a:ext>
            </a:extLst>
          </p:cNvPr>
          <p:cNvSpPr/>
          <p:nvPr userDrawn="1"/>
        </p:nvSpPr>
        <p:spPr>
          <a:xfrm>
            <a:off x="13525058" y="4289768"/>
            <a:ext cx="932448" cy="282635"/>
          </a:xfrm>
          <a:prstGeom prst="roundRect">
            <a:avLst/>
          </a:prstGeom>
          <a:solidFill>
            <a:srgbClr val="FD9C7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FD9C76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8DF60A35-A273-F658-F771-F3DD2D3DFF54}"/>
              </a:ext>
            </a:extLst>
          </p:cNvPr>
          <p:cNvSpPr/>
          <p:nvPr userDrawn="1"/>
        </p:nvSpPr>
        <p:spPr>
          <a:xfrm>
            <a:off x="13525058" y="4601792"/>
            <a:ext cx="932448" cy="282635"/>
          </a:xfrm>
          <a:prstGeom prst="roundRect">
            <a:avLst/>
          </a:prstGeom>
          <a:solidFill>
            <a:srgbClr val="FED7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FED7C8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id="{3684A90A-1330-8275-6775-78308E9F9D79}"/>
              </a:ext>
            </a:extLst>
          </p:cNvPr>
          <p:cNvSpPr/>
          <p:nvPr userDrawn="1"/>
        </p:nvSpPr>
        <p:spPr>
          <a:xfrm>
            <a:off x="12410560" y="5245624"/>
            <a:ext cx="932448" cy="282635"/>
          </a:xfrm>
          <a:prstGeom prst="roundRect">
            <a:avLst/>
          </a:prstGeom>
          <a:solidFill>
            <a:srgbClr val="2C8CF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2C8CFE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57" name="Текст 2">
            <a:extLst>
              <a:ext uri="{FF2B5EF4-FFF2-40B4-BE49-F238E27FC236}">
                <a16:creationId xmlns:a16="http://schemas.microsoft.com/office/drawing/2014/main" id="{E967666F-7C9F-6172-DDEF-2B11D17524E9}"/>
              </a:ext>
            </a:extLst>
          </p:cNvPr>
          <p:cNvSpPr txBox="1">
            <a:spLocks/>
          </p:cNvSpPr>
          <p:nvPr userDrawn="1"/>
        </p:nvSpPr>
        <p:spPr>
          <a:xfrm>
            <a:off x="12411883" y="5040005"/>
            <a:ext cx="1114498" cy="158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синий</a:t>
            </a:r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id="{F9C4EEBA-8D63-D429-22D5-7225B35D2FB3}"/>
              </a:ext>
            </a:extLst>
          </p:cNvPr>
          <p:cNvSpPr/>
          <p:nvPr userDrawn="1"/>
        </p:nvSpPr>
        <p:spPr>
          <a:xfrm>
            <a:off x="12410560" y="5557648"/>
            <a:ext cx="932448" cy="282635"/>
          </a:xfrm>
          <a:prstGeom prst="roundRect">
            <a:avLst/>
          </a:prstGeom>
          <a:solidFill>
            <a:srgbClr val="80BAF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80BAFE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59" name="Скругленный прямоугольник 58">
            <a:extLst>
              <a:ext uri="{FF2B5EF4-FFF2-40B4-BE49-F238E27FC236}">
                <a16:creationId xmlns:a16="http://schemas.microsoft.com/office/drawing/2014/main" id="{B804E72C-5819-59D2-6EDC-DDC810BEE9B2}"/>
              </a:ext>
            </a:extLst>
          </p:cNvPr>
          <p:cNvSpPr/>
          <p:nvPr userDrawn="1"/>
        </p:nvSpPr>
        <p:spPr>
          <a:xfrm>
            <a:off x="12410560" y="5869672"/>
            <a:ext cx="932448" cy="282635"/>
          </a:xfrm>
          <a:prstGeom prst="roundRect">
            <a:avLst/>
          </a:prstGeom>
          <a:solidFill>
            <a:srgbClr val="D5E8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D5E8FF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60" name="Скругленный прямоугольник 59">
            <a:extLst>
              <a:ext uri="{FF2B5EF4-FFF2-40B4-BE49-F238E27FC236}">
                <a16:creationId xmlns:a16="http://schemas.microsoft.com/office/drawing/2014/main" id="{DA0896D3-76E0-1F14-6BA9-32C3B0EBC425}"/>
              </a:ext>
            </a:extLst>
          </p:cNvPr>
          <p:cNvSpPr/>
          <p:nvPr userDrawn="1"/>
        </p:nvSpPr>
        <p:spPr>
          <a:xfrm>
            <a:off x="14640878" y="3977744"/>
            <a:ext cx="932448" cy="282635"/>
          </a:xfrm>
          <a:prstGeom prst="roundRect">
            <a:avLst/>
          </a:prstGeom>
          <a:solidFill>
            <a:srgbClr val="FAD38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FAD387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id="{D2C48BED-702F-B446-C730-BD6DC278A05C}"/>
              </a:ext>
            </a:extLst>
          </p:cNvPr>
          <p:cNvSpPr txBox="1">
            <a:spLocks/>
          </p:cNvSpPr>
          <p:nvPr userDrawn="1"/>
        </p:nvSpPr>
        <p:spPr>
          <a:xfrm>
            <a:off x="14642202" y="3772124"/>
            <a:ext cx="1114498" cy="158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желтый</a:t>
            </a:r>
          </a:p>
        </p:txBody>
      </p:sp>
      <p:sp>
        <p:nvSpPr>
          <p:cNvPr id="62" name="Скругленный прямоугольник 61">
            <a:extLst>
              <a:ext uri="{FF2B5EF4-FFF2-40B4-BE49-F238E27FC236}">
                <a16:creationId xmlns:a16="http://schemas.microsoft.com/office/drawing/2014/main" id="{CB537D1C-6B75-1560-C54F-4D4065C21EF8}"/>
              </a:ext>
            </a:extLst>
          </p:cNvPr>
          <p:cNvSpPr/>
          <p:nvPr userDrawn="1"/>
        </p:nvSpPr>
        <p:spPr>
          <a:xfrm>
            <a:off x="14640878" y="4289768"/>
            <a:ext cx="932448" cy="282635"/>
          </a:xfrm>
          <a:prstGeom prst="roundRect">
            <a:avLst/>
          </a:prstGeom>
          <a:solidFill>
            <a:srgbClr val="FCE5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FCE5B7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63" name="Скругленный прямоугольник 62">
            <a:extLst>
              <a:ext uri="{FF2B5EF4-FFF2-40B4-BE49-F238E27FC236}">
                <a16:creationId xmlns:a16="http://schemas.microsoft.com/office/drawing/2014/main" id="{AB98B118-EB0F-0BC6-7E3D-953D1269872A}"/>
              </a:ext>
            </a:extLst>
          </p:cNvPr>
          <p:cNvSpPr/>
          <p:nvPr userDrawn="1"/>
        </p:nvSpPr>
        <p:spPr>
          <a:xfrm>
            <a:off x="14640878" y="4601792"/>
            <a:ext cx="932448" cy="282635"/>
          </a:xfrm>
          <a:prstGeom prst="roundRect">
            <a:avLst/>
          </a:prstGeom>
          <a:solidFill>
            <a:srgbClr val="FDED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FDEDCF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64" name="Скругленный прямоугольник 63">
            <a:extLst>
              <a:ext uri="{FF2B5EF4-FFF2-40B4-BE49-F238E27FC236}">
                <a16:creationId xmlns:a16="http://schemas.microsoft.com/office/drawing/2014/main" id="{16A16E82-DE72-53E3-A938-12D79B791071}"/>
              </a:ext>
            </a:extLst>
          </p:cNvPr>
          <p:cNvSpPr/>
          <p:nvPr userDrawn="1"/>
        </p:nvSpPr>
        <p:spPr>
          <a:xfrm>
            <a:off x="13526380" y="5245624"/>
            <a:ext cx="932448" cy="282635"/>
          </a:xfrm>
          <a:prstGeom prst="roundRect">
            <a:avLst/>
          </a:prstGeom>
          <a:solidFill>
            <a:srgbClr val="B8CFD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B8CFDA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65" name="Текст 2">
            <a:extLst>
              <a:ext uri="{FF2B5EF4-FFF2-40B4-BE49-F238E27FC236}">
                <a16:creationId xmlns:a16="http://schemas.microsoft.com/office/drawing/2014/main" id="{6EEAE78F-8401-E89A-1884-2FC297D8C9D6}"/>
              </a:ext>
            </a:extLst>
          </p:cNvPr>
          <p:cNvSpPr txBox="1">
            <a:spLocks/>
          </p:cNvSpPr>
          <p:nvPr userDrawn="1"/>
        </p:nvSpPr>
        <p:spPr>
          <a:xfrm>
            <a:off x="13527704" y="5040005"/>
            <a:ext cx="1114498" cy="158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голубой</a:t>
            </a:r>
          </a:p>
        </p:txBody>
      </p:sp>
      <p:sp>
        <p:nvSpPr>
          <p:cNvPr id="66" name="Скругленный прямоугольник 65">
            <a:extLst>
              <a:ext uri="{FF2B5EF4-FFF2-40B4-BE49-F238E27FC236}">
                <a16:creationId xmlns:a16="http://schemas.microsoft.com/office/drawing/2014/main" id="{87BEE230-025F-AFC3-3170-094B130EBB73}"/>
              </a:ext>
            </a:extLst>
          </p:cNvPr>
          <p:cNvSpPr/>
          <p:nvPr userDrawn="1"/>
        </p:nvSpPr>
        <p:spPr>
          <a:xfrm>
            <a:off x="13526380" y="5557648"/>
            <a:ext cx="932448" cy="282635"/>
          </a:xfrm>
          <a:prstGeom prst="roundRect">
            <a:avLst/>
          </a:prstGeom>
          <a:solidFill>
            <a:srgbClr val="D4E2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D4E2E9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67" name="Скругленный прямоугольник 66">
            <a:extLst>
              <a:ext uri="{FF2B5EF4-FFF2-40B4-BE49-F238E27FC236}">
                <a16:creationId xmlns:a16="http://schemas.microsoft.com/office/drawing/2014/main" id="{C8814324-309B-35FE-8424-C72D56BE089C}"/>
              </a:ext>
            </a:extLst>
          </p:cNvPr>
          <p:cNvSpPr/>
          <p:nvPr userDrawn="1"/>
        </p:nvSpPr>
        <p:spPr>
          <a:xfrm>
            <a:off x="13526380" y="5869672"/>
            <a:ext cx="932448" cy="282635"/>
          </a:xfrm>
          <a:prstGeom prst="roundRect">
            <a:avLst/>
          </a:prstGeom>
          <a:solidFill>
            <a:srgbClr val="E3EC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E3ECF0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68" name="Скругленный прямоугольник 67">
            <a:extLst>
              <a:ext uri="{FF2B5EF4-FFF2-40B4-BE49-F238E27FC236}">
                <a16:creationId xmlns:a16="http://schemas.microsoft.com/office/drawing/2014/main" id="{9DF8957F-BB36-143E-6C04-06CF15DD2E47}"/>
              </a:ext>
            </a:extLst>
          </p:cNvPr>
          <p:cNvSpPr/>
          <p:nvPr userDrawn="1"/>
        </p:nvSpPr>
        <p:spPr>
          <a:xfrm>
            <a:off x="13526380" y="2108739"/>
            <a:ext cx="932448" cy="282635"/>
          </a:xfrm>
          <a:prstGeom prst="roundRect">
            <a:avLst/>
          </a:prstGeom>
          <a:solidFill>
            <a:srgbClr val="8A888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8A8881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69" name="Текст 2">
            <a:extLst>
              <a:ext uri="{FF2B5EF4-FFF2-40B4-BE49-F238E27FC236}">
                <a16:creationId xmlns:a16="http://schemas.microsoft.com/office/drawing/2014/main" id="{DB05CD0B-0146-3362-34F3-1D84D8965526}"/>
              </a:ext>
            </a:extLst>
          </p:cNvPr>
          <p:cNvSpPr txBox="1">
            <a:spLocks/>
          </p:cNvSpPr>
          <p:nvPr userDrawn="1"/>
        </p:nvSpPr>
        <p:spPr>
          <a:xfrm>
            <a:off x="13527704" y="1903119"/>
            <a:ext cx="1114498" cy="158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бежевый</a:t>
            </a:r>
          </a:p>
        </p:txBody>
      </p:sp>
      <p:sp>
        <p:nvSpPr>
          <p:cNvPr id="70" name="Скругленный прямоугольник 69">
            <a:extLst>
              <a:ext uri="{FF2B5EF4-FFF2-40B4-BE49-F238E27FC236}">
                <a16:creationId xmlns:a16="http://schemas.microsoft.com/office/drawing/2014/main" id="{58EE6298-AF6C-DB07-1D2E-2F7EF5769BA0}"/>
              </a:ext>
            </a:extLst>
          </p:cNvPr>
          <p:cNvSpPr/>
          <p:nvPr userDrawn="1"/>
        </p:nvSpPr>
        <p:spPr>
          <a:xfrm>
            <a:off x="13526380" y="2420763"/>
            <a:ext cx="932448" cy="282635"/>
          </a:xfrm>
          <a:prstGeom prst="roundRect">
            <a:avLst/>
          </a:prstGeom>
          <a:solidFill>
            <a:srgbClr val="CFCCC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CFCCC2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:a16="http://schemas.microsoft.com/office/drawing/2014/main" id="{2AF2B628-8877-E371-54DB-FC1927475898}"/>
              </a:ext>
            </a:extLst>
          </p:cNvPr>
          <p:cNvSpPr/>
          <p:nvPr userDrawn="1"/>
        </p:nvSpPr>
        <p:spPr>
          <a:xfrm>
            <a:off x="13526380" y="2732787"/>
            <a:ext cx="932448" cy="282635"/>
          </a:xfrm>
          <a:prstGeom prst="roundRect">
            <a:avLst/>
          </a:prstGeom>
          <a:solidFill>
            <a:srgbClr val="E2DFD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E2DFD3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72" name="Текст 2">
            <a:extLst>
              <a:ext uri="{FF2B5EF4-FFF2-40B4-BE49-F238E27FC236}">
                <a16:creationId xmlns:a16="http://schemas.microsoft.com/office/drawing/2014/main" id="{F6053295-4EB2-19AD-C656-8CFDA6C4A804}"/>
              </a:ext>
            </a:extLst>
          </p:cNvPr>
          <p:cNvSpPr txBox="1">
            <a:spLocks/>
          </p:cNvSpPr>
          <p:nvPr userDrawn="1"/>
        </p:nvSpPr>
        <p:spPr>
          <a:xfrm>
            <a:off x="12410560" y="422994"/>
            <a:ext cx="2367107" cy="158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b="1" i="0" dirty="0">
                <a:latin typeface="hh sans Display" pitchFamily="2" charset="0"/>
                <a:sym typeface="Arial"/>
              </a:rPr>
              <a:t>Основные цвета для графиков</a:t>
            </a:r>
          </a:p>
        </p:txBody>
      </p:sp>
      <p:sp>
        <p:nvSpPr>
          <p:cNvPr id="73" name="Текст 2">
            <a:extLst>
              <a:ext uri="{FF2B5EF4-FFF2-40B4-BE49-F238E27FC236}">
                <a16:creationId xmlns:a16="http://schemas.microsoft.com/office/drawing/2014/main" id="{657BDD32-F98B-6014-F06B-D1B218EEA6D2}"/>
              </a:ext>
            </a:extLst>
          </p:cNvPr>
          <p:cNvSpPr txBox="1">
            <a:spLocks/>
          </p:cNvSpPr>
          <p:nvPr userDrawn="1"/>
        </p:nvSpPr>
        <p:spPr>
          <a:xfrm>
            <a:off x="12410559" y="3518081"/>
            <a:ext cx="2745761" cy="158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b="1" i="0" dirty="0">
                <a:latin typeface="hh sans Display" pitchFamily="2" charset="0"/>
                <a:sym typeface="Arial"/>
              </a:rPr>
              <a:t>Второстепенные цвета для графиков</a:t>
            </a:r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id="{E9A92E62-EB2B-5824-F081-31128479B656}"/>
              </a:ext>
            </a:extLst>
          </p:cNvPr>
          <p:cNvSpPr/>
          <p:nvPr userDrawn="1"/>
        </p:nvSpPr>
        <p:spPr>
          <a:xfrm>
            <a:off x="12410560" y="852418"/>
            <a:ext cx="932448" cy="282635"/>
          </a:xfrm>
          <a:prstGeom prst="roundRect">
            <a:avLst/>
          </a:prstGeom>
          <a:solidFill>
            <a:srgbClr val="FF0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FF0002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75" name="Текст 2">
            <a:extLst>
              <a:ext uri="{FF2B5EF4-FFF2-40B4-BE49-F238E27FC236}">
                <a16:creationId xmlns:a16="http://schemas.microsoft.com/office/drawing/2014/main" id="{6B7F1F5C-21BB-F53A-2A51-6B4BF1730E6C}"/>
              </a:ext>
            </a:extLst>
          </p:cNvPr>
          <p:cNvSpPr txBox="1">
            <a:spLocks/>
          </p:cNvSpPr>
          <p:nvPr userDrawn="1"/>
        </p:nvSpPr>
        <p:spPr>
          <a:xfrm>
            <a:off x="12411883" y="646799"/>
            <a:ext cx="1114498" cy="158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красный</a:t>
            </a:r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id="{6292AAB9-E061-0E77-81BF-89977164235B}"/>
              </a:ext>
            </a:extLst>
          </p:cNvPr>
          <p:cNvSpPr/>
          <p:nvPr userDrawn="1"/>
        </p:nvSpPr>
        <p:spPr>
          <a:xfrm>
            <a:off x="12410560" y="1164443"/>
            <a:ext cx="932448" cy="282635"/>
          </a:xfrm>
          <a:prstGeom prst="roundRect">
            <a:avLst/>
          </a:prstGeom>
          <a:solidFill>
            <a:srgbClr val="FF66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FF6667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id="{3E93B435-3655-AD03-F404-4DA844AF6370}"/>
              </a:ext>
            </a:extLst>
          </p:cNvPr>
          <p:cNvSpPr/>
          <p:nvPr userDrawn="1"/>
        </p:nvSpPr>
        <p:spPr>
          <a:xfrm>
            <a:off x="12410560" y="1476467"/>
            <a:ext cx="932448" cy="282635"/>
          </a:xfrm>
          <a:prstGeom prst="roundRect">
            <a:avLst/>
          </a:prstGeom>
          <a:solidFill>
            <a:srgbClr val="FF99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FF999A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939057B0-F859-708E-118A-6FC83777E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2236" y="6436986"/>
            <a:ext cx="290191" cy="1385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>
                <a:solidFill>
                  <a:srgbClr val="9FA3AD"/>
                </a:solidFill>
              </a:defRPr>
            </a:lvl1pPr>
          </a:lstStyle>
          <a:p>
            <a:fld id="{FF18A96F-3E87-1947-91B8-9EE526262A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001DAC84-5663-6416-7CC0-0D4C9414A55E}"/>
              </a:ext>
            </a:extLst>
          </p:cNvPr>
          <p:cNvSpPr/>
          <p:nvPr userDrawn="1"/>
        </p:nvSpPr>
        <p:spPr>
          <a:xfrm>
            <a:off x="-1230129" y="4222686"/>
            <a:ext cx="932448" cy="282635"/>
          </a:xfrm>
          <a:prstGeom prst="roundRect">
            <a:avLst/>
          </a:prstGeom>
          <a:solidFill>
            <a:srgbClr val="F2F2F2"/>
          </a:solidFill>
          <a:ln w="25400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tx1"/>
                </a:solidFill>
                <a:latin typeface="hh sans" pitchFamily="2" charset="0"/>
              </a:rPr>
              <a:t>F2F2F2</a:t>
            </a:r>
            <a:endParaRPr lang="ru-RU" sz="1200" b="0" i="0" dirty="0">
              <a:solidFill>
                <a:schemeClr val="tx1"/>
              </a:solidFill>
              <a:latin typeface="hh sans" pitchFamily="2" charset="0"/>
            </a:endParaRP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5E2B4805-1052-9700-33DA-84EBC9F0B60E}"/>
              </a:ext>
            </a:extLst>
          </p:cNvPr>
          <p:cNvSpPr txBox="1">
            <a:spLocks/>
          </p:cNvSpPr>
          <p:nvPr userDrawn="1"/>
        </p:nvSpPr>
        <p:spPr>
          <a:xfrm>
            <a:off x="-1228805" y="3838933"/>
            <a:ext cx="1114498" cy="320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Цвет основных</a:t>
            </a:r>
            <a:br>
              <a:rPr lang="ru-RU" sz="1000" dirty="0">
                <a:latin typeface="hh sans" pitchFamily="2" charset="0"/>
                <a:sym typeface="Arial"/>
              </a:rPr>
            </a:br>
            <a:r>
              <a:rPr lang="ru-RU" sz="1000" dirty="0">
                <a:latin typeface="hh sans" pitchFamily="2" charset="0"/>
                <a:sym typeface="Arial"/>
              </a:rPr>
              <a:t>карточек</a:t>
            </a:r>
          </a:p>
        </p:txBody>
      </p:sp>
    </p:spTree>
    <p:extLst>
      <p:ext uri="{BB962C8B-B14F-4D97-AF65-F5344CB8AC3E}">
        <p14:creationId xmlns:p14="http://schemas.microsoft.com/office/powerpoint/2010/main" val="398159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4" r:id="rId2"/>
    <p:sldLayoutId id="2147483732" r:id="rId3"/>
    <p:sldLayoutId id="2147483731" r:id="rId4"/>
    <p:sldLayoutId id="2147483711" r:id="rId5"/>
    <p:sldLayoutId id="2147483721" r:id="rId6"/>
    <p:sldLayoutId id="2147483712" r:id="rId7"/>
    <p:sldLayoutId id="2147483722" r:id="rId8"/>
    <p:sldLayoutId id="2147483733" r:id="rId9"/>
    <p:sldLayoutId id="2147483709" r:id="rId10"/>
    <p:sldLayoutId id="2147483701" r:id="rId11"/>
    <p:sldLayoutId id="2147483738" r:id="rId12"/>
    <p:sldLayoutId id="2147483737" r:id="rId13"/>
    <p:sldLayoutId id="2147483704" r:id="rId14"/>
    <p:sldLayoutId id="2147483735" r:id="rId15"/>
  </p:sldLayoutIdLst>
  <p:hf hdr="0" ftr="0" dt="0"/>
  <p:txStyles>
    <p:titleStyle>
      <a:lvl1pPr algn="l" defTabSz="914218" rtl="0" eaLnBrk="1" latinLnBrk="0" hangingPunct="1">
        <a:lnSpc>
          <a:spcPct val="90000"/>
        </a:lnSpc>
        <a:spcBef>
          <a:spcPct val="0"/>
        </a:spcBef>
        <a:buNone/>
        <a:defRPr lang="ru-RU" sz="3000" b="1" i="0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218" rtl="0" eaLnBrk="1" latinLnBrk="0" hangingPunct="1">
        <a:lnSpc>
          <a:spcPct val="110000"/>
        </a:lnSpc>
        <a:spcBef>
          <a:spcPts val="1000"/>
        </a:spcBef>
        <a:spcAft>
          <a:spcPts val="400"/>
        </a:spcAft>
        <a:buFont typeface="Arial" panose="020B0604020202020204" pitchFamily="34" charset="0"/>
        <a:buNone/>
        <a:defRPr lang="ru-RU" sz="1600" b="0" i="0" kern="1200" dirty="0">
          <a:solidFill>
            <a:srgbClr val="1B1B1B"/>
          </a:solidFill>
          <a:latin typeface="+mn-lt"/>
          <a:ea typeface="+mn-ea"/>
          <a:cs typeface="+mn-cs"/>
        </a:defRPr>
      </a:lvl1pPr>
      <a:lvl2pPr marL="179982" indent="-179982" algn="l" defTabSz="914218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lang="ru-RU" sz="1400" b="0" i="0" kern="1200" dirty="0">
          <a:solidFill>
            <a:srgbClr val="1B1B1B"/>
          </a:solidFill>
          <a:latin typeface="+mn-lt"/>
          <a:ea typeface="+mn-ea"/>
          <a:cs typeface="+mn-cs"/>
        </a:defRPr>
      </a:lvl2pPr>
      <a:lvl3pPr marL="179982" indent="-179982" algn="l" defTabSz="914218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lang="ru-RU" sz="1400" b="0" i="0" kern="1200" dirty="0">
          <a:solidFill>
            <a:srgbClr val="1B1B1B"/>
          </a:solidFill>
          <a:latin typeface="+mn-lt"/>
          <a:ea typeface="+mn-ea"/>
          <a:cs typeface="+mn-cs"/>
        </a:defRPr>
      </a:lvl3pPr>
      <a:lvl4pPr marL="179982" indent="-179982" algn="l" defTabSz="914218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lang="ru-RU" sz="1400" b="0" i="0" kern="1200" dirty="0">
          <a:solidFill>
            <a:srgbClr val="1B1B1B"/>
          </a:solidFill>
          <a:latin typeface="+mn-lt"/>
          <a:ea typeface="+mn-ea"/>
          <a:cs typeface="+mn-cs"/>
        </a:defRPr>
      </a:lvl4pPr>
      <a:lvl5pPr marL="179982" indent="-179982" algn="l" defTabSz="914218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lang="ru-RU" sz="1400" b="0" i="0" kern="1200" dirty="0">
          <a:solidFill>
            <a:srgbClr val="1B1B1B"/>
          </a:solidFill>
          <a:latin typeface="+mn-lt"/>
          <a:ea typeface="+mn-ea"/>
          <a:cs typeface="+mn-cs"/>
        </a:defRPr>
      </a:lvl5pPr>
      <a:lvl6pPr marL="2514098" indent="-228555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7" indent="-228555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5" indent="-228555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7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5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00" userDrawn="1">
          <p15:clr>
            <a:srgbClr val="5ACBF0"/>
          </p15:clr>
        </p15:guide>
        <p15:guide id="5" pos="212" userDrawn="1">
          <p15:clr>
            <a:srgbClr val="F26B43"/>
          </p15:clr>
        </p15:guide>
        <p15:guide id="6" pos="540" userDrawn="1">
          <p15:clr>
            <a:srgbClr val="A4A3A4"/>
          </p15:clr>
        </p15:guide>
        <p15:guide id="7" pos="620" userDrawn="1">
          <p15:clr>
            <a:srgbClr val="A4A3A4"/>
          </p15:clr>
        </p15:guide>
        <p15:guide id="8" pos="948" userDrawn="1">
          <p15:clr>
            <a:srgbClr val="A4A3A4"/>
          </p15:clr>
        </p15:guide>
        <p15:guide id="9" pos="1028" userDrawn="1">
          <p15:clr>
            <a:srgbClr val="A4A3A4"/>
          </p15:clr>
        </p15:guide>
        <p15:guide id="10" pos="1356" userDrawn="1">
          <p15:clr>
            <a:srgbClr val="A4A3A4"/>
          </p15:clr>
        </p15:guide>
        <p15:guide id="11" pos="1436" userDrawn="1">
          <p15:clr>
            <a:srgbClr val="A4A3A4"/>
          </p15:clr>
        </p15:guide>
        <p15:guide id="12" pos="1760" userDrawn="1">
          <p15:clr>
            <a:srgbClr val="A4A3A4"/>
          </p15:clr>
        </p15:guide>
        <p15:guide id="13" pos="1840" userDrawn="1">
          <p15:clr>
            <a:srgbClr val="A4A3A4"/>
          </p15:clr>
        </p15:guide>
        <p15:guide id="14" pos="2168" userDrawn="1">
          <p15:clr>
            <a:srgbClr val="A4A3A4"/>
          </p15:clr>
        </p15:guide>
        <p15:guide id="15" pos="2248" userDrawn="1">
          <p15:clr>
            <a:srgbClr val="A4A3A4"/>
          </p15:clr>
        </p15:guide>
        <p15:guide id="16" pos="2577" userDrawn="1">
          <p15:clr>
            <a:srgbClr val="A4A3A4"/>
          </p15:clr>
        </p15:guide>
        <p15:guide id="17" pos="2657" userDrawn="1">
          <p15:clr>
            <a:srgbClr val="A4A3A4"/>
          </p15:clr>
        </p15:guide>
        <p15:guide id="18" pos="2989" userDrawn="1">
          <p15:clr>
            <a:srgbClr val="A4A3A4"/>
          </p15:clr>
        </p15:guide>
        <p15:guide id="19" pos="3069" userDrawn="1">
          <p15:clr>
            <a:srgbClr val="A4A3A4"/>
          </p15:clr>
        </p15:guide>
        <p15:guide id="20" pos="3397" userDrawn="1">
          <p15:clr>
            <a:srgbClr val="A4A3A4"/>
          </p15:clr>
        </p15:guide>
        <p15:guide id="21" pos="3477" userDrawn="1">
          <p15:clr>
            <a:srgbClr val="A4A3A4"/>
          </p15:clr>
        </p15:guide>
        <p15:guide id="22" pos="3801" userDrawn="1">
          <p15:clr>
            <a:srgbClr val="A4A3A4"/>
          </p15:clr>
        </p15:guide>
        <p15:guide id="23" pos="3880" userDrawn="1">
          <p15:clr>
            <a:srgbClr val="A4A3A4"/>
          </p15:clr>
        </p15:guide>
        <p15:guide id="24" pos="4204" userDrawn="1">
          <p15:clr>
            <a:srgbClr val="A4A3A4"/>
          </p15:clr>
        </p15:guide>
        <p15:guide id="25" pos="4284" userDrawn="1">
          <p15:clr>
            <a:srgbClr val="A4A3A4"/>
          </p15:clr>
        </p15:guide>
        <p15:guide id="26" pos="4612" userDrawn="1">
          <p15:clr>
            <a:srgbClr val="A4A3A4"/>
          </p15:clr>
        </p15:guide>
        <p15:guide id="27" pos="4692" userDrawn="1">
          <p15:clr>
            <a:srgbClr val="A4A3A4"/>
          </p15:clr>
        </p15:guide>
        <p15:guide id="28" pos="5024" userDrawn="1">
          <p15:clr>
            <a:srgbClr val="A4A3A4"/>
          </p15:clr>
        </p15:guide>
        <p15:guide id="29" pos="5104" userDrawn="1">
          <p15:clr>
            <a:srgbClr val="A4A3A4"/>
          </p15:clr>
        </p15:guide>
        <p15:guide id="30" pos="5432" userDrawn="1">
          <p15:clr>
            <a:srgbClr val="A4A3A4"/>
          </p15:clr>
        </p15:guide>
        <p15:guide id="31" pos="5512" userDrawn="1">
          <p15:clr>
            <a:srgbClr val="A4A3A4"/>
          </p15:clr>
        </p15:guide>
        <p15:guide id="34" pos="6244" userDrawn="1">
          <p15:clr>
            <a:srgbClr val="A4A3A4"/>
          </p15:clr>
        </p15:guide>
        <p15:guide id="35" pos="6324" userDrawn="1">
          <p15:clr>
            <a:srgbClr val="A4A3A4"/>
          </p15:clr>
        </p15:guide>
        <p15:guide id="36" pos="6652" userDrawn="1">
          <p15:clr>
            <a:srgbClr val="A4A3A4"/>
          </p15:clr>
        </p15:guide>
        <p15:guide id="37" pos="6732" userDrawn="1">
          <p15:clr>
            <a:srgbClr val="A4A3A4"/>
          </p15:clr>
        </p15:guide>
        <p15:guide id="38" pos="7060" userDrawn="1">
          <p15:clr>
            <a:srgbClr val="A4A3A4"/>
          </p15:clr>
        </p15:guide>
        <p15:guide id="39" pos="7140" userDrawn="1">
          <p15:clr>
            <a:srgbClr val="A4A3A4"/>
          </p15:clr>
        </p15:guide>
        <p15:guide id="40" pos="7468" userDrawn="1">
          <p15:clr>
            <a:srgbClr val="F26B43"/>
          </p15:clr>
        </p15:guide>
        <p15:guide id="41" pos="7580" userDrawn="1">
          <p15:clr>
            <a:srgbClr val="5ACBF0"/>
          </p15:clr>
        </p15:guide>
        <p15:guide id="42" orient="horz" pos="100" userDrawn="1">
          <p15:clr>
            <a:srgbClr val="5ACBF0"/>
          </p15:clr>
        </p15:guide>
        <p15:guide id="43" orient="horz" pos="400" userDrawn="1">
          <p15:clr>
            <a:srgbClr val="F26B43"/>
          </p15:clr>
        </p15:guide>
        <p15:guide id="45" orient="horz" pos="4220" userDrawn="1">
          <p15:clr>
            <a:srgbClr val="5ACBF0"/>
          </p15:clr>
        </p15:guide>
        <p15:guide id="47" orient="horz" pos="3816" userDrawn="1">
          <p15:clr>
            <a:srgbClr val="A4A3A4"/>
          </p15:clr>
        </p15:guide>
        <p15:guide id="48" orient="horz" pos="3916" userDrawn="1">
          <p15:clr>
            <a:srgbClr val="F26B43"/>
          </p15:clr>
        </p15:guide>
        <p15:guide id="49" orient="horz" pos="3416" userDrawn="1">
          <p15:clr>
            <a:srgbClr val="A4A3A4"/>
          </p15:clr>
        </p15:guide>
        <p15:guide id="50" orient="horz" pos="3516" userDrawn="1">
          <p15:clr>
            <a:srgbClr val="A4A3A4"/>
          </p15:clr>
        </p15:guide>
        <p15:guide id="51" orient="horz" pos="3016" userDrawn="1">
          <p15:clr>
            <a:srgbClr val="A4A3A4"/>
          </p15:clr>
        </p15:guide>
        <p15:guide id="52" orient="horz" pos="3116" userDrawn="1">
          <p15:clr>
            <a:srgbClr val="A4A3A4"/>
          </p15:clr>
        </p15:guide>
        <p15:guide id="53" orient="horz" pos="2616" userDrawn="1">
          <p15:clr>
            <a:srgbClr val="A4A3A4"/>
          </p15:clr>
        </p15:guide>
        <p15:guide id="54" orient="horz" pos="2716" userDrawn="1">
          <p15:clr>
            <a:srgbClr val="A4A3A4"/>
          </p15:clr>
        </p15:guide>
        <p15:guide id="55" orient="horz" pos="2216" userDrawn="1">
          <p15:clr>
            <a:srgbClr val="A4A3A4"/>
          </p15:clr>
        </p15:guide>
        <p15:guide id="56" orient="horz" pos="2316" userDrawn="1">
          <p15:clr>
            <a:srgbClr val="A4A3A4"/>
          </p15:clr>
        </p15:guide>
        <p15:guide id="57" orient="horz" pos="1816" userDrawn="1">
          <p15:clr>
            <a:srgbClr val="A4A3A4"/>
          </p15:clr>
        </p15:guide>
        <p15:guide id="58" orient="horz" pos="1916" userDrawn="1">
          <p15:clr>
            <a:srgbClr val="A4A3A4"/>
          </p15:clr>
        </p15:guide>
        <p15:guide id="59" orient="horz" pos="1616" userDrawn="1">
          <p15:clr>
            <a:srgbClr val="A4A3A4"/>
          </p15:clr>
        </p15:guide>
        <p15:guide id="60" orient="horz" pos="1716" userDrawn="1">
          <p15:clr>
            <a:srgbClr val="A4A3A4"/>
          </p15:clr>
        </p15:guide>
        <p15:guide id="61" orient="horz" pos="3616" userDrawn="1">
          <p15:clr>
            <a:srgbClr val="A4A3A4"/>
          </p15:clr>
        </p15:guide>
        <p15:guide id="62" orient="horz" pos="3716" userDrawn="1">
          <p15:clr>
            <a:srgbClr val="A4A3A4"/>
          </p15:clr>
        </p15:guide>
        <p15:guide id="63" orient="horz" pos="3216" userDrawn="1">
          <p15:clr>
            <a:srgbClr val="A4A3A4"/>
          </p15:clr>
        </p15:guide>
        <p15:guide id="64" orient="horz" pos="3317" userDrawn="1">
          <p15:clr>
            <a:srgbClr val="A4A3A4"/>
          </p15:clr>
        </p15:guide>
        <p15:guide id="65" orient="horz" pos="2816" userDrawn="1">
          <p15:clr>
            <a:srgbClr val="A4A3A4"/>
          </p15:clr>
        </p15:guide>
        <p15:guide id="66" orient="horz" pos="2916" userDrawn="1">
          <p15:clr>
            <a:srgbClr val="A4A3A4"/>
          </p15:clr>
        </p15:guide>
        <p15:guide id="67" orient="horz" pos="2416" userDrawn="1">
          <p15:clr>
            <a:srgbClr val="A4A3A4"/>
          </p15:clr>
        </p15:guide>
        <p15:guide id="68" orient="horz" pos="2516" userDrawn="1">
          <p15:clr>
            <a:srgbClr val="A4A3A4"/>
          </p15:clr>
        </p15:guide>
        <p15:guide id="69" orient="horz" pos="2016" userDrawn="1">
          <p15:clr>
            <a:srgbClr val="A4A3A4"/>
          </p15:clr>
        </p15:guide>
        <p15:guide id="70" orient="horz" pos="2116" userDrawn="1">
          <p15:clr>
            <a:srgbClr val="A4A3A4"/>
          </p15:clr>
        </p15:guide>
        <p15:guide id="71" orient="horz" pos="1416" userDrawn="1">
          <p15:clr>
            <a:srgbClr val="A4A3A4"/>
          </p15:clr>
        </p15:guide>
        <p15:guide id="72" orient="horz" pos="1516" userDrawn="1">
          <p15:clr>
            <a:srgbClr val="A4A3A4"/>
          </p15:clr>
        </p15:guide>
        <p15:guide id="73" orient="horz" pos="1216" userDrawn="1">
          <p15:clr>
            <a:srgbClr val="A4A3A4"/>
          </p15:clr>
        </p15:guide>
        <p15:guide id="74" orient="horz" pos="1316" userDrawn="1">
          <p15:clr>
            <a:srgbClr val="A4A3A4"/>
          </p15:clr>
        </p15:guide>
        <p15:guide id="75" orient="horz" pos="1020" userDrawn="1">
          <p15:clr>
            <a:srgbClr val="A4A3A4"/>
          </p15:clr>
        </p15:guide>
        <p15:guide id="76" orient="horz" pos="1120" userDrawn="1">
          <p15:clr>
            <a:srgbClr val="A4A3A4"/>
          </p15:clr>
        </p15:guide>
        <p15:guide id="78" orient="horz" pos="4320" userDrawn="1">
          <p15:clr>
            <a:srgbClr val="F26B43"/>
          </p15:clr>
        </p15:guide>
        <p15:guide id="80" pos="5835" userDrawn="1">
          <p15:clr>
            <a:srgbClr val="A4A3A4"/>
          </p15:clr>
        </p15:guide>
        <p15:guide id="81" pos="5915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E26B5-B67E-B5BE-42FB-78FBCC52B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34" y="647289"/>
            <a:ext cx="11541308" cy="83923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Образец заголовка 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96278A07-F675-7F1E-1A42-15AA33FBD10C}"/>
              </a:ext>
            </a:extLst>
          </p:cNvPr>
          <p:cNvSpPr/>
          <p:nvPr userDrawn="1"/>
        </p:nvSpPr>
        <p:spPr>
          <a:xfrm>
            <a:off x="-1230128" y="523528"/>
            <a:ext cx="932447" cy="282635"/>
          </a:xfrm>
          <a:prstGeom prst="roundRect">
            <a:avLst/>
          </a:prstGeom>
          <a:solidFill>
            <a:srgbClr val="1B1B1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1B1B1B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7BD03F2C-CFFC-66B6-48CC-343E82620F30}"/>
              </a:ext>
            </a:extLst>
          </p:cNvPr>
          <p:cNvSpPr txBox="1">
            <a:spLocks/>
          </p:cNvSpPr>
          <p:nvPr userDrawn="1"/>
        </p:nvSpPr>
        <p:spPr>
          <a:xfrm>
            <a:off x="-1228805" y="139776"/>
            <a:ext cx="1114498" cy="320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Цвет</a:t>
            </a:r>
            <a:br>
              <a:rPr lang="ru-RU" sz="1000" dirty="0">
                <a:latin typeface="hh sans" pitchFamily="2" charset="0"/>
                <a:sym typeface="Arial"/>
              </a:rPr>
            </a:br>
            <a:r>
              <a:rPr lang="ru-RU" sz="1000" dirty="0">
                <a:latin typeface="hh sans" pitchFamily="2" charset="0"/>
                <a:sym typeface="Arial"/>
              </a:rPr>
              <a:t>заголовка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0603C996-9681-A695-0B94-BE8C6FA5EF31}"/>
              </a:ext>
            </a:extLst>
          </p:cNvPr>
          <p:cNvSpPr/>
          <p:nvPr userDrawn="1"/>
        </p:nvSpPr>
        <p:spPr>
          <a:xfrm>
            <a:off x="-1230128" y="1677538"/>
            <a:ext cx="932447" cy="282635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616775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6209E36A-F1C9-8BCC-A476-18C6B2285F99}"/>
              </a:ext>
            </a:extLst>
          </p:cNvPr>
          <p:cNvSpPr txBox="1">
            <a:spLocks/>
          </p:cNvSpPr>
          <p:nvPr userDrawn="1"/>
        </p:nvSpPr>
        <p:spPr>
          <a:xfrm>
            <a:off x="-1228805" y="985596"/>
            <a:ext cx="1114498" cy="643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Цвет</a:t>
            </a:r>
            <a:br>
              <a:rPr lang="ru-RU" sz="1000" dirty="0">
                <a:latin typeface="hh sans" pitchFamily="2" charset="0"/>
                <a:sym typeface="Arial"/>
              </a:rPr>
            </a:br>
            <a:r>
              <a:rPr lang="ru-RU" sz="1000" dirty="0">
                <a:latin typeface="hh sans" pitchFamily="2" charset="0"/>
                <a:sym typeface="Arial"/>
              </a:rPr>
              <a:t>подзаголовка и основного текста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478BBEC2-0E47-F1F9-1D20-AA22A66D350C}"/>
              </a:ext>
            </a:extLst>
          </p:cNvPr>
          <p:cNvSpPr/>
          <p:nvPr userDrawn="1"/>
        </p:nvSpPr>
        <p:spPr>
          <a:xfrm>
            <a:off x="-1230128" y="2527240"/>
            <a:ext cx="932447" cy="282635"/>
          </a:xfrm>
          <a:prstGeom prst="roundRect">
            <a:avLst/>
          </a:prstGeom>
          <a:solidFill>
            <a:srgbClr val="BEC2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BEC2C9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E9AB25F6-B789-F912-0241-FDB8738B541B}"/>
              </a:ext>
            </a:extLst>
          </p:cNvPr>
          <p:cNvSpPr txBox="1">
            <a:spLocks/>
          </p:cNvSpPr>
          <p:nvPr userDrawn="1"/>
        </p:nvSpPr>
        <p:spPr>
          <a:xfrm>
            <a:off x="-1228805" y="2140607"/>
            <a:ext cx="1114498" cy="320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Цвет</a:t>
            </a:r>
            <a:br>
              <a:rPr lang="ru-RU" sz="1000" dirty="0">
                <a:latin typeface="hh sans" pitchFamily="2" charset="0"/>
                <a:sym typeface="Arial"/>
              </a:rPr>
            </a:br>
            <a:r>
              <a:rPr lang="ru-RU" sz="1000" dirty="0">
                <a:latin typeface="hh sans" pitchFamily="2" charset="0"/>
                <a:sym typeface="Arial"/>
              </a:rPr>
              <a:t>обводки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FF03C27E-3D40-B171-4A83-9BBA9C40EBDD}"/>
              </a:ext>
            </a:extLst>
          </p:cNvPr>
          <p:cNvSpPr/>
          <p:nvPr userDrawn="1"/>
        </p:nvSpPr>
        <p:spPr>
          <a:xfrm>
            <a:off x="-1230128" y="3356204"/>
            <a:ext cx="932447" cy="282635"/>
          </a:xfrm>
          <a:prstGeom prst="roundRect">
            <a:avLst/>
          </a:prstGeom>
          <a:solidFill>
            <a:srgbClr val="F2F2F2"/>
          </a:solidFill>
          <a:ln w="25400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tx1"/>
                </a:solidFill>
                <a:latin typeface="hh sans" pitchFamily="2" charset="0"/>
              </a:rPr>
              <a:t>F2F2F2</a:t>
            </a:r>
            <a:endParaRPr lang="ru-RU" sz="1200" b="0" i="0" dirty="0">
              <a:solidFill>
                <a:schemeClr val="tx1"/>
              </a:solidFill>
              <a:latin typeface="hh sans" pitchFamily="2" charset="0"/>
            </a:endParaRP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15AA873C-983B-6A8F-8294-F1C2F79E12C5}"/>
              </a:ext>
            </a:extLst>
          </p:cNvPr>
          <p:cNvSpPr txBox="1">
            <a:spLocks/>
          </p:cNvSpPr>
          <p:nvPr userDrawn="1"/>
        </p:nvSpPr>
        <p:spPr>
          <a:xfrm>
            <a:off x="-1228805" y="2972452"/>
            <a:ext cx="1114498" cy="320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Цвет основных</a:t>
            </a:r>
            <a:br>
              <a:rPr lang="ru-RU" sz="1000" dirty="0">
                <a:latin typeface="hh sans" pitchFamily="2" charset="0"/>
                <a:sym typeface="Arial"/>
              </a:rPr>
            </a:br>
            <a:r>
              <a:rPr lang="ru-RU" sz="1000" dirty="0">
                <a:latin typeface="hh sans" pitchFamily="2" charset="0"/>
                <a:sym typeface="Arial"/>
              </a:rPr>
              <a:t>карточек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4984B11F-0BC2-5AC0-4E57-BDDFBD710FD0}"/>
              </a:ext>
            </a:extLst>
          </p:cNvPr>
          <p:cNvSpPr/>
          <p:nvPr userDrawn="1"/>
        </p:nvSpPr>
        <p:spPr>
          <a:xfrm>
            <a:off x="12410560" y="853913"/>
            <a:ext cx="932447" cy="282635"/>
          </a:xfrm>
          <a:prstGeom prst="roundRect">
            <a:avLst/>
          </a:prstGeom>
          <a:solidFill>
            <a:srgbClr val="61677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616775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57EDBBD7-6E95-4445-3319-31B9D0D3F769}"/>
              </a:ext>
            </a:extLst>
          </p:cNvPr>
          <p:cNvSpPr txBox="1">
            <a:spLocks/>
          </p:cNvSpPr>
          <p:nvPr userDrawn="1"/>
        </p:nvSpPr>
        <p:spPr>
          <a:xfrm>
            <a:off x="12411883" y="139776"/>
            <a:ext cx="1114498" cy="320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Цвета для графиков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65695FCC-DDC9-0E9F-6F73-9F22DE92DC79}"/>
              </a:ext>
            </a:extLst>
          </p:cNvPr>
          <p:cNvSpPr txBox="1">
            <a:spLocks/>
          </p:cNvSpPr>
          <p:nvPr userDrawn="1"/>
        </p:nvSpPr>
        <p:spPr>
          <a:xfrm>
            <a:off x="12411883" y="648294"/>
            <a:ext cx="1114498" cy="158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серый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D62310EC-05D9-85BB-CDE0-301CAFB9E57B}"/>
              </a:ext>
            </a:extLst>
          </p:cNvPr>
          <p:cNvSpPr/>
          <p:nvPr userDrawn="1"/>
        </p:nvSpPr>
        <p:spPr>
          <a:xfrm>
            <a:off x="12410560" y="1165937"/>
            <a:ext cx="932447" cy="282635"/>
          </a:xfrm>
          <a:prstGeom prst="roundRect">
            <a:avLst/>
          </a:prstGeom>
          <a:solidFill>
            <a:srgbClr val="9EA3A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9EA3AE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16B8738C-8B59-8E55-3D4F-87F45F7060A9}"/>
              </a:ext>
            </a:extLst>
          </p:cNvPr>
          <p:cNvSpPr/>
          <p:nvPr userDrawn="1"/>
        </p:nvSpPr>
        <p:spPr>
          <a:xfrm>
            <a:off x="12410560" y="1477961"/>
            <a:ext cx="932447" cy="282635"/>
          </a:xfrm>
          <a:prstGeom prst="roundRect">
            <a:avLst/>
          </a:prstGeom>
          <a:solidFill>
            <a:srgbClr val="DFE0E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DFE0E4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497468D2-5082-80D7-D663-3F97BBACA2AD}"/>
              </a:ext>
            </a:extLst>
          </p:cNvPr>
          <p:cNvSpPr/>
          <p:nvPr userDrawn="1"/>
        </p:nvSpPr>
        <p:spPr>
          <a:xfrm>
            <a:off x="12410560" y="2092404"/>
            <a:ext cx="932447" cy="282635"/>
          </a:xfrm>
          <a:prstGeom prst="roundRect">
            <a:avLst/>
          </a:prstGeom>
          <a:solidFill>
            <a:srgbClr val="FF0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FF0002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39E99CD4-DCC8-3A9E-9DD8-2F35DBABBCAF}"/>
              </a:ext>
            </a:extLst>
          </p:cNvPr>
          <p:cNvSpPr txBox="1">
            <a:spLocks/>
          </p:cNvSpPr>
          <p:nvPr userDrawn="1"/>
        </p:nvSpPr>
        <p:spPr>
          <a:xfrm>
            <a:off x="12411883" y="1886785"/>
            <a:ext cx="1114498" cy="158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красный</a:t>
            </a: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B9709E61-E9C6-09C1-C521-98153F8C0EA5}"/>
              </a:ext>
            </a:extLst>
          </p:cNvPr>
          <p:cNvSpPr/>
          <p:nvPr userDrawn="1"/>
        </p:nvSpPr>
        <p:spPr>
          <a:xfrm>
            <a:off x="12410560" y="2404428"/>
            <a:ext cx="932447" cy="282635"/>
          </a:xfrm>
          <a:prstGeom prst="roundRect">
            <a:avLst/>
          </a:prstGeom>
          <a:solidFill>
            <a:srgbClr val="FF66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FF6667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CF52DF69-B0CE-F567-D104-907167E1700F}"/>
              </a:ext>
            </a:extLst>
          </p:cNvPr>
          <p:cNvSpPr/>
          <p:nvPr userDrawn="1"/>
        </p:nvSpPr>
        <p:spPr>
          <a:xfrm>
            <a:off x="12410560" y="2716452"/>
            <a:ext cx="932447" cy="282635"/>
          </a:xfrm>
          <a:prstGeom prst="roundRect">
            <a:avLst/>
          </a:prstGeom>
          <a:solidFill>
            <a:srgbClr val="FF99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FF999A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EDBAEFE1-66DA-843D-99AC-EE52021C4054}"/>
              </a:ext>
            </a:extLst>
          </p:cNvPr>
          <p:cNvSpPr/>
          <p:nvPr userDrawn="1"/>
        </p:nvSpPr>
        <p:spPr>
          <a:xfrm>
            <a:off x="12410560" y="3330895"/>
            <a:ext cx="932447" cy="282635"/>
          </a:xfrm>
          <a:prstGeom prst="roundRect">
            <a:avLst/>
          </a:prstGeom>
          <a:solidFill>
            <a:srgbClr val="989B7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989B7B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EBB00A44-73B4-1B8C-A7D1-26AA42A9F262}"/>
              </a:ext>
            </a:extLst>
          </p:cNvPr>
          <p:cNvSpPr txBox="1">
            <a:spLocks/>
          </p:cNvSpPr>
          <p:nvPr userDrawn="1"/>
        </p:nvSpPr>
        <p:spPr>
          <a:xfrm>
            <a:off x="12411883" y="3125276"/>
            <a:ext cx="1114498" cy="158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хаки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5F5D20BE-B2AD-218B-F758-C247F8C6EFDB}"/>
              </a:ext>
            </a:extLst>
          </p:cNvPr>
          <p:cNvSpPr/>
          <p:nvPr userDrawn="1"/>
        </p:nvSpPr>
        <p:spPr>
          <a:xfrm>
            <a:off x="12410560" y="3642918"/>
            <a:ext cx="932447" cy="282635"/>
          </a:xfrm>
          <a:prstGeom prst="roundRect">
            <a:avLst/>
          </a:prstGeom>
          <a:solidFill>
            <a:srgbClr val="C1C3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C1C3B0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F9E7DE00-6074-FABB-A098-A944B521951F}"/>
              </a:ext>
            </a:extLst>
          </p:cNvPr>
          <p:cNvSpPr/>
          <p:nvPr userDrawn="1"/>
        </p:nvSpPr>
        <p:spPr>
          <a:xfrm>
            <a:off x="12410560" y="3954943"/>
            <a:ext cx="932447" cy="282635"/>
          </a:xfrm>
          <a:prstGeom prst="roundRect">
            <a:avLst/>
          </a:prstGeom>
          <a:solidFill>
            <a:srgbClr val="E6E7D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E6E7DF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B2DEC134-604B-91D9-5B84-931C03874AD3}"/>
              </a:ext>
            </a:extLst>
          </p:cNvPr>
          <p:cNvSpPr/>
          <p:nvPr userDrawn="1"/>
        </p:nvSpPr>
        <p:spPr>
          <a:xfrm>
            <a:off x="12410560" y="4572467"/>
            <a:ext cx="932447" cy="282635"/>
          </a:xfrm>
          <a:prstGeom prst="roundRect">
            <a:avLst/>
          </a:prstGeom>
          <a:solidFill>
            <a:srgbClr val="FC5A1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FC5A1B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33" name="Текст 2">
            <a:extLst>
              <a:ext uri="{FF2B5EF4-FFF2-40B4-BE49-F238E27FC236}">
                <a16:creationId xmlns:a16="http://schemas.microsoft.com/office/drawing/2014/main" id="{1037089C-A044-75C5-C7D3-EA1E93E36D18}"/>
              </a:ext>
            </a:extLst>
          </p:cNvPr>
          <p:cNvSpPr txBox="1">
            <a:spLocks/>
          </p:cNvSpPr>
          <p:nvPr userDrawn="1"/>
        </p:nvSpPr>
        <p:spPr>
          <a:xfrm>
            <a:off x="12411883" y="4366849"/>
            <a:ext cx="1114498" cy="158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рыжий</a:t>
            </a: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1D968FA3-8422-72DD-5339-4A62ECCF6009}"/>
              </a:ext>
            </a:extLst>
          </p:cNvPr>
          <p:cNvSpPr/>
          <p:nvPr userDrawn="1"/>
        </p:nvSpPr>
        <p:spPr>
          <a:xfrm>
            <a:off x="12410560" y="4884491"/>
            <a:ext cx="932447" cy="282635"/>
          </a:xfrm>
          <a:prstGeom prst="roundRect">
            <a:avLst/>
          </a:prstGeom>
          <a:solidFill>
            <a:srgbClr val="FD9C7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FD9C76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40A15AD8-E8FA-B9FA-49E5-A38BA2C0F40D}"/>
              </a:ext>
            </a:extLst>
          </p:cNvPr>
          <p:cNvSpPr/>
          <p:nvPr userDrawn="1"/>
        </p:nvSpPr>
        <p:spPr>
          <a:xfrm>
            <a:off x="12410560" y="5196515"/>
            <a:ext cx="932447" cy="282635"/>
          </a:xfrm>
          <a:prstGeom prst="roundRect">
            <a:avLst/>
          </a:prstGeom>
          <a:solidFill>
            <a:srgbClr val="FED7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FED7C8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4908C797-F484-7B6A-F7F6-EC174412B1CF}"/>
              </a:ext>
            </a:extLst>
          </p:cNvPr>
          <p:cNvSpPr/>
          <p:nvPr userDrawn="1"/>
        </p:nvSpPr>
        <p:spPr>
          <a:xfrm>
            <a:off x="12410560" y="5840348"/>
            <a:ext cx="932447" cy="282635"/>
          </a:xfrm>
          <a:prstGeom prst="roundRect">
            <a:avLst/>
          </a:prstGeom>
          <a:solidFill>
            <a:srgbClr val="2C8CF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2C8CFE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id="{2A1843FF-6568-D317-322F-B62249729B52}"/>
              </a:ext>
            </a:extLst>
          </p:cNvPr>
          <p:cNvSpPr txBox="1">
            <a:spLocks/>
          </p:cNvSpPr>
          <p:nvPr userDrawn="1"/>
        </p:nvSpPr>
        <p:spPr>
          <a:xfrm>
            <a:off x="12411883" y="5634729"/>
            <a:ext cx="1114498" cy="158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синий</a:t>
            </a: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4E7E0280-EED0-843F-45E2-AD195CEA4153}"/>
              </a:ext>
            </a:extLst>
          </p:cNvPr>
          <p:cNvSpPr/>
          <p:nvPr userDrawn="1"/>
        </p:nvSpPr>
        <p:spPr>
          <a:xfrm>
            <a:off x="12410560" y="6152372"/>
            <a:ext cx="932447" cy="282635"/>
          </a:xfrm>
          <a:prstGeom prst="roundRect">
            <a:avLst/>
          </a:prstGeom>
          <a:solidFill>
            <a:srgbClr val="80BAF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80BAFE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A7E68C8F-6DB5-714D-0E04-2E808BBA97DC}"/>
              </a:ext>
            </a:extLst>
          </p:cNvPr>
          <p:cNvSpPr/>
          <p:nvPr userDrawn="1"/>
        </p:nvSpPr>
        <p:spPr>
          <a:xfrm>
            <a:off x="12410560" y="6464396"/>
            <a:ext cx="932447" cy="282635"/>
          </a:xfrm>
          <a:prstGeom prst="roundRect">
            <a:avLst/>
          </a:prstGeom>
          <a:solidFill>
            <a:srgbClr val="D5E8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D5E8FF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C5C910-8E95-7706-191B-476D3272F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664" y="1881982"/>
            <a:ext cx="10515491" cy="4328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3CDCE578-7626-F663-499F-C236A359E6BD}"/>
              </a:ext>
            </a:extLst>
          </p:cNvPr>
          <p:cNvSpPr/>
          <p:nvPr userDrawn="1"/>
        </p:nvSpPr>
        <p:spPr>
          <a:xfrm>
            <a:off x="13526381" y="4572467"/>
            <a:ext cx="932447" cy="282635"/>
          </a:xfrm>
          <a:prstGeom prst="roundRect">
            <a:avLst/>
          </a:prstGeom>
          <a:solidFill>
            <a:srgbClr val="FAD38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FAD387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F10BF02A-20B8-8850-F396-82E40D2C2C48}"/>
              </a:ext>
            </a:extLst>
          </p:cNvPr>
          <p:cNvSpPr txBox="1">
            <a:spLocks/>
          </p:cNvSpPr>
          <p:nvPr userDrawn="1"/>
        </p:nvSpPr>
        <p:spPr>
          <a:xfrm>
            <a:off x="13527704" y="4366849"/>
            <a:ext cx="1114498" cy="158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желтый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DE84CCED-6857-C946-20A5-7E3DBE2A22BA}"/>
              </a:ext>
            </a:extLst>
          </p:cNvPr>
          <p:cNvSpPr/>
          <p:nvPr userDrawn="1"/>
        </p:nvSpPr>
        <p:spPr>
          <a:xfrm>
            <a:off x="13526381" y="4884491"/>
            <a:ext cx="932447" cy="282635"/>
          </a:xfrm>
          <a:prstGeom prst="roundRect">
            <a:avLst/>
          </a:prstGeom>
          <a:solidFill>
            <a:srgbClr val="FCE5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FCE5B7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ED5A17CA-59A6-8B65-D611-17D42C9DE999}"/>
              </a:ext>
            </a:extLst>
          </p:cNvPr>
          <p:cNvSpPr/>
          <p:nvPr userDrawn="1"/>
        </p:nvSpPr>
        <p:spPr>
          <a:xfrm>
            <a:off x="13526381" y="5196515"/>
            <a:ext cx="932447" cy="282635"/>
          </a:xfrm>
          <a:prstGeom prst="roundRect">
            <a:avLst/>
          </a:prstGeom>
          <a:solidFill>
            <a:srgbClr val="FDED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FDEDCF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8E023CC6-4050-6EEC-01B4-056FA81EFFD0}"/>
              </a:ext>
            </a:extLst>
          </p:cNvPr>
          <p:cNvSpPr/>
          <p:nvPr userDrawn="1"/>
        </p:nvSpPr>
        <p:spPr>
          <a:xfrm>
            <a:off x="13526381" y="5840348"/>
            <a:ext cx="932447" cy="282635"/>
          </a:xfrm>
          <a:prstGeom prst="roundRect">
            <a:avLst/>
          </a:prstGeom>
          <a:solidFill>
            <a:srgbClr val="B8CFD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B8CFDA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40" name="Текст 2">
            <a:extLst>
              <a:ext uri="{FF2B5EF4-FFF2-40B4-BE49-F238E27FC236}">
                <a16:creationId xmlns:a16="http://schemas.microsoft.com/office/drawing/2014/main" id="{22B646FD-CA91-70E6-7982-246E2B99BCB6}"/>
              </a:ext>
            </a:extLst>
          </p:cNvPr>
          <p:cNvSpPr txBox="1">
            <a:spLocks/>
          </p:cNvSpPr>
          <p:nvPr userDrawn="1"/>
        </p:nvSpPr>
        <p:spPr>
          <a:xfrm>
            <a:off x="13527704" y="5634729"/>
            <a:ext cx="1114498" cy="158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голубой</a:t>
            </a: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7C56DB89-AD68-AD5C-2D89-A382D08D1748}"/>
              </a:ext>
            </a:extLst>
          </p:cNvPr>
          <p:cNvSpPr/>
          <p:nvPr userDrawn="1"/>
        </p:nvSpPr>
        <p:spPr>
          <a:xfrm>
            <a:off x="13526381" y="6152372"/>
            <a:ext cx="932447" cy="282635"/>
          </a:xfrm>
          <a:prstGeom prst="roundRect">
            <a:avLst/>
          </a:prstGeom>
          <a:solidFill>
            <a:srgbClr val="D4E2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D4E2E9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5B57ABE4-2423-6554-72CD-9BB366C11835}"/>
              </a:ext>
            </a:extLst>
          </p:cNvPr>
          <p:cNvSpPr/>
          <p:nvPr userDrawn="1"/>
        </p:nvSpPr>
        <p:spPr>
          <a:xfrm>
            <a:off x="13526381" y="6464396"/>
            <a:ext cx="932447" cy="282635"/>
          </a:xfrm>
          <a:prstGeom prst="roundRect">
            <a:avLst/>
          </a:prstGeom>
          <a:solidFill>
            <a:srgbClr val="E3EC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E3ECF0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43" name="Нижний колонтитул 5">
            <a:extLst>
              <a:ext uri="{FF2B5EF4-FFF2-40B4-BE49-F238E27FC236}">
                <a16:creationId xmlns:a16="http://schemas.microsoft.com/office/drawing/2014/main" id="{B8363CCC-74C4-5DB1-057A-E8244F79D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2284" y="6428731"/>
            <a:ext cx="10979958" cy="13850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100000"/>
              </a:lnSpc>
              <a:defRPr sz="900" b="0" i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</a:defRPr>
            </a:lvl1pPr>
          </a:lstStyle>
          <a:p>
            <a:r>
              <a:rPr lang="ru-RU" dirty="0"/>
              <a:t>Данные актуальны на 1 квартал 2025 года</a:t>
            </a:r>
          </a:p>
        </p:txBody>
      </p:sp>
      <p:sp>
        <p:nvSpPr>
          <p:cNvPr id="44" name="Номер слайда 6">
            <a:extLst>
              <a:ext uri="{FF2B5EF4-FFF2-40B4-BE49-F238E27FC236}">
                <a16:creationId xmlns:a16="http://schemas.microsoft.com/office/drawing/2014/main" id="{079EB80F-25F7-1B1E-87D8-CA5142F78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2242" y="6428731"/>
            <a:ext cx="283438" cy="13850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lang="ru-RU" sz="900" b="0" i="0" kern="1200" smtClean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  <a:ea typeface="+mn-ea"/>
                <a:cs typeface="+mn-cs"/>
              </a:defRPr>
            </a:lvl1pPr>
          </a:lstStyle>
          <a:p>
            <a:fld id="{FF18A96F-3E87-1947-91B8-9EE526262AF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41B15D0-EB09-FEF7-1C8C-6B180981CFA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44" r="44"/>
          <a:stretch/>
        </p:blipFill>
        <p:spPr>
          <a:xfrm>
            <a:off x="11660160" y="6394898"/>
            <a:ext cx="208230" cy="2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2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</p:sldLayoutIdLst>
  <p:hf hdr="0" ft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lang="ru-RU" sz="3000" b="1" i="0" kern="1200" dirty="0">
          <a:solidFill>
            <a:schemeClr val="bg1"/>
          </a:solidFill>
          <a:latin typeface="hh sans Display" pitchFamily="2" charset="0"/>
          <a:ea typeface="+mj-ea"/>
          <a:cs typeface="+mj-cs"/>
        </a:defRPr>
      </a:lvl1pPr>
    </p:titleStyle>
    <p:bodyStyle>
      <a:lvl1pPr marL="0" indent="0" algn="l" defTabSz="914309" rtl="0" eaLnBrk="1" latinLnBrk="0" hangingPunct="1">
        <a:lnSpc>
          <a:spcPct val="110000"/>
        </a:lnSpc>
        <a:spcBef>
          <a:spcPts val="1000"/>
        </a:spcBef>
        <a:spcAft>
          <a:spcPts val="400"/>
        </a:spcAft>
        <a:buFont typeface="Arial" panose="020B0604020202020204" pitchFamily="34" charset="0"/>
        <a:buNone/>
        <a:defRPr lang="ru-RU" sz="1600" b="0" i="0" kern="1200" dirty="0">
          <a:solidFill>
            <a:schemeClr val="tx1"/>
          </a:solidFill>
          <a:latin typeface="hh sans" pitchFamily="2" charset="0"/>
          <a:ea typeface="+mn-ea"/>
          <a:cs typeface="+mn-cs"/>
        </a:defRPr>
      </a:lvl1pPr>
      <a:lvl2pPr marL="180000" indent="-180000" algn="l" defTabSz="914309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lang="ru-RU" sz="1400" b="0" i="0" kern="1200" dirty="0">
          <a:solidFill>
            <a:schemeClr val="tx1"/>
          </a:solidFill>
          <a:latin typeface="hh sans" pitchFamily="2" charset="0"/>
          <a:ea typeface="+mn-ea"/>
          <a:cs typeface="+mn-cs"/>
        </a:defRPr>
      </a:lvl2pPr>
      <a:lvl3pPr marL="180000" indent="-180000" algn="l" defTabSz="914309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lang="ru-RU" sz="1400" b="0" i="0" kern="1200" dirty="0">
          <a:solidFill>
            <a:schemeClr val="tx1"/>
          </a:solidFill>
          <a:latin typeface="hh sans" pitchFamily="2" charset="0"/>
          <a:ea typeface="+mn-ea"/>
          <a:cs typeface="+mn-cs"/>
        </a:defRPr>
      </a:lvl3pPr>
      <a:lvl4pPr marL="180000" indent="-180000" algn="l" defTabSz="914309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lang="ru-RU" sz="1400" b="0" i="0" kern="1200" dirty="0">
          <a:solidFill>
            <a:schemeClr val="tx1"/>
          </a:solidFill>
          <a:latin typeface="hh sans" pitchFamily="2" charset="0"/>
          <a:ea typeface="+mn-ea"/>
          <a:cs typeface="+mn-cs"/>
        </a:defRPr>
      </a:lvl4pPr>
      <a:lvl5pPr marL="180000" indent="-180000" algn="l" defTabSz="914309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lang="ru-RU" sz="1400" b="0" i="0" kern="1200" dirty="0">
          <a:solidFill>
            <a:schemeClr val="tx1"/>
          </a:solidFill>
          <a:latin typeface="hh sans" pitchFamily="2" charset="0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16">
          <p15:clr>
            <a:srgbClr val="F26B43"/>
          </p15:clr>
        </p15:guide>
        <p15:guide id="16" orient="horz" pos="7824">
          <p15:clr>
            <a:srgbClr val="F26B43"/>
          </p15:clr>
        </p15:guide>
        <p15:guide id="17" pos="408">
          <p15:clr>
            <a:srgbClr val="F26B43"/>
          </p15:clr>
        </p15:guide>
        <p15:guide id="18" pos="14952">
          <p15:clr>
            <a:srgbClr val="F26B43"/>
          </p15:clr>
        </p15:guide>
        <p15:guide id="19" pos="15184">
          <p15:clr>
            <a:srgbClr val="5ACBF0"/>
          </p15:clr>
        </p15:guide>
        <p15:guide id="20" orient="horz" pos="176">
          <p15:clr>
            <a:srgbClr val="5ACBF0"/>
          </p15:clr>
        </p15:guide>
        <p15:guide id="21" pos="173">
          <p15:clr>
            <a:srgbClr val="5ACBF0"/>
          </p15:clr>
        </p15:guide>
        <p15:guide id="22" orient="horz" pos="8464">
          <p15:clr>
            <a:srgbClr val="5ACBF0"/>
          </p15:clr>
        </p15:guide>
        <p15:guide id="23" pos="1464">
          <p15:clr>
            <a:srgbClr val="A4A3A4"/>
          </p15:clr>
        </p15:guide>
        <p15:guide id="24" pos="1632">
          <p15:clr>
            <a:srgbClr val="A4A3A4"/>
          </p15:clr>
        </p15:guide>
        <p15:guide id="25" pos="2688">
          <p15:clr>
            <a:srgbClr val="A4A3A4"/>
          </p15:clr>
        </p15:guide>
        <p15:guide id="26" pos="2856">
          <p15:clr>
            <a:srgbClr val="A4A3A4"/>
          </p15:clr>
        </p15:guide>
        <p15:guide id="27" pos="3912">
          <p15:clr>
            <a:srgbClr val="A4A3A4"/>
          </p15:clr>
        </p15:guide>
        <p15:guide id="28" pos="4080">
          <p15:clr>
            <a:srgbClr val="A4A3A4"/>
          </p15:clr>
        </p15:guide>
        <p15:guide id="29" pos="5144">
          <p15:clr>
            <a:srgbClr val="A4A3A4"/>
          </p15:clr>
        </p15:guide>
        <p15:guide id="30" pos="5312">
          <p15:clr>
            <a:srgbClr val="A4A3A4"/>
          </p15:clr>
        </p15:guide>
        <p15:guide id="31" pos="6368">
          <p15:clr>
            <a:srgbClr val="A4A3A4"/>
          </p15:clr>
        </p15:guide>
        <p15:guide id="32" pos="6536">
          <p15:clr>
            <a:srgbClr val="A4A3A4"/>
          </p15:clr>
        </p15:guide>
        <p15:guide id="33" pos="7592">
          <p15:clr>
            <a:srgbClr val="A4A3A4"/>
          </p15:clr>
        </p15:guide>
        <p15:guide id="34" pos="7760">
          <p15:clr>
            <a:srgbClr val="A4A3A4"/>
          </p15:clr>
        </p15:guide>
        <p15:guide id="35" pos="8816">
          <p15:clr>
            <a:srgbClr val="A4A3A4"/>
          </p15:clr>
        </p15:guide>
        <p15:guide id="36" pos="8984">
          <p15:clr>
            <a:srgbClr val="A4A3A4"/>
          </p15:clr>
        </p15:guide>
        <p15:guide id="37" pos="10048">
          <p15:clr>
            <a:srgbClr val="A4A3A4"/>
          </p15:clr>
        </p15:guide>
        <p15:guide id="38" pos="10216">
          <p15:clr>
            <a:srgbClr val="A4A3A4"/>
          </p15:clr>
        </p15:guide>
        <p15:guide id="39" pos="11272">
          <p15:clr>
            <a:srgbClr val="A4A3A4"/>
          </p15:clr>
        </p15:guide>
        <p15:guide id="40" pos="11440">
          <p15:clr>
            <a:srgbClr val="A4A3A4"/>
          </p15:clr>
        </p15:guide>
        <p15:guide id="41" pos="12496">
          <p15:clr>
            <a:srgbClr val="A4A3A4"/>
          </p15:clr>
        </p15:guide>
        <p15:guide id="42" pos="12664">
          <p15:clr>
            <a:srgbClr val="A4A3A4"/>
          </p15:clr>
        </p15:guide>
        <p15:guide id="43" pos="13720">
          <p15:clr>
            <a:srgbClr val="A4A3A4"/>
          </p15:clr>
        </p15:guide>
        <p15:guide id="44" pos="13888">
          <p15:clr>
            <a:srgbClr val="A4A3A4"/>
          </p15:clr>
        </p15:guide>
        <p15:guide id="45" orient="horz" pos="2371">
          <p15:clr>
            <a:srgbClr val="A4A3A4"/>
          </p15:clr>
        </p15:guide>
        <p15:guide id="46" orient="horz" pos="2566">
          <p15:clr>
            <a:srgbClr val="A4A3A4"/>
          </p15:clr>
        </p15:guide>
        <p15:guide id="50" orient="horz" pos="3150">
          <p15:clr>
            <a:srgbClr val="A4A3A4"/>
          </p15:clr>
        </p15:guide>
        <p15:guide id="51" orient="horz" pos="3345">
          <p15:clr>
            <a:srgbClr val="A4A3A4"/>
          </p15:clr>
        </p15:guide>
        <p15:guide id="53" orient="horz" pos="3734">
          <p15:clr>
            <a:srgbClr val="A4A3A4"/>
          </p15:clr>
        </p15:guide>
        <p15:guide id="54" orient="horz" pos="3929">
          <p15:clr>
            <a:srgbClr val="A4A3A4"/>
          </p15:clr>
        </p15:guide>
        <p15:guide id="55" orient="horz" pos="4124">
          <p15:clr>
            <a:srgbClr val="A4A3A4"/>
          </p15:clr>
        </p15:guide>
        <p15:guide id="57" orient="horz" pos="4513">
          <p15:clr>
            <a:srgbClr val="A4A3A4"/>
          </p15:clr>
        </p15:guide>
        <p15:guide id="58" orient="horz" pos="4706">
          <p15:clr>
            <a:srgbClr val="A4A3A4"/>
          </p15:clr>
        </p15:guide>
        <p15:guide id="61" orient="horz" pos="5292">
          <p15:clr>
            <a:srgbClr val="A4A3A4"/>
          </p15:clr>
        </p15:guide>
        <p15:guide id="62" orient="horz" pos="5487">
          <p15:clr>
            <a:srgbClr val="A4A3A4"/>
          </p15:clr>
        </p15:guide>
        <p15:guide id="64" orient="horz" pos="5876">
          <p15:clr>
            <a:srgbClr val="A4A3A4"/>
          </p15:clr>
        </p15:guide>
        <p15:guide id="65" orient="horz" pos="6071">
          <p15:clr>
            <a:srgbClr val="A4A3A4"/>
          </p15:clr>
        </p15:guide>
        <p15:guide id="66" orient="horz" pos="6266">
          <p15:clr>
            <a:srgbClr val="A4A3A4"/>
          </p15:clr>
        </p15:guide>
        <p15:guide id="67" orient="horz" pos="2778">
          <p15:clr>
            <a:srgbClr val="A4A3A4"/>
          </p15:clr>
        </p15:guide>
        <p15:guide id="68" orient="horz" pos="6655">
          <p15:clr>
            <a:srgbClr val="A4A3A4"/>
          </p15:clr>
        </p15:guide>
        <p15:guide id="69" orient="horz" pos="6850">
          <p15:clr>
            <a:srgbClr val="A4A3A4"/>
          </p15:clr>
        </p15:guide>
        <p15:guide id="70" orient="horz" pos="7044">
          <p15:clr>
            <a:srgbClr val="A4A3A4"/>
          </p15:clr>
        </p15:guide>
        <p15:guide id="71" orient="horz" pos="7239">
          <p15:clr>
            <a:srgbClr val="A4A3A4"/>
          </p15:clr>
        </p15:guide>
        <p15:guide id="72" orient="horz" pos="7434">
          <p15:clr>
            <a:srgbClr val="A4A3A4"/>
          </p15:clr>
        </p15:guide>
        <p15:guide id="73" orient="horz" pos="7629">
          <p15:clr>
            <a:srgbClr val="A4A3A4"/>
          </p15:clr>
        </p15:guide>
        <p15:guide id="76" orient="horz" pos="6460">
          <p15:clr>
            <a:srgbClr val="A4A3A4"/>
          </p15:clr>
        </p15:guide>
        <p15:guide id="77" orient="horz" pos="5681">
          <p15:clr>
            <a:srgbClr val="A4A3A4"/>
          </p15:clr>
        </p15:guide>
        <p15:guide id="78" orient="horz" pos="4902">
          <p15:clr>
            <a:srgbClr val="A4A3A4"/>
          </p15:clr>
        </p15:guide>
        <p15:guide id="79" orient="horz" pos="5098">
          <p15:clr>
            <a:srgbClr val="A4A3A4"/>
          </p15:clr>
        </p15:guide>
        <p15:guide id="80" orient="horz" pos="4319">
          <p15:clr>
            <a:srgbClr val="A4A3A4"/>
          </p15:clr>
        </p15:guide>
        <p15:guide id="81" orient="horz" pos="3540">
          <p15:clr>
            <a:srgbClr val="A4A3A4"/>
          </p15:clr>
        </p15:guide>
        <p15:guide id="82" orient="horz" pos="2959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E26B5-B67E-B5BE-42FB-78FBCC52B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34" y="647289"/>
            <a:ext cx="11541308" cy="83923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Образец заголовка 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96278A07-F675-7F1E-1A42-15AA33FBD10C}"/>
              </a:ext>
            </a:extLst>
          </p:cNvPr>
          <p:cNvSpPr/>
          <p:nvPr userDrawn="1"/>
        </p:nvSpPr>
        <p:spPr>
          <a:xfrm>
            <a:off x="-1230128" y="523528"/>
            <a:ext cx="932447" cy="282635"/>
          </a:xfrm>
          <a:prstGeom prst="roundRect">
            <a:avLst/>
          </a:prstGeom>
          <a:solidFill>
            <a:srgbClr val="1B1B1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1B1B1B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7BD03F2C-CFFC-66B6-48CC-343E82620F30}"/>
              </a:ext>
            </a:extLst>
          </p:cNvPr>
          <p:cNvSpPr txBox="1">
            <a:spLocks/>
          </p:cNvSpPr>
          <p:nvPr userDrawn="1"/>
        </p:nvSpPr>
        <p:spPr>
          <a:xfrm>
            <a:off x="-1228805" y="139776"/>
            <a:ext cx="1114498" cy="320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Цвет</a:t>
            </a:r>
            <a:br>
              <a:rPr lang="ru-RU" sz="1000" dirty="0">
                <a:latin typeface="hh sans" pitchFamily="2" charset="0"/>
                <a:sym typeface="Arial"/>
              </a:rPr>
            </a:br>
            <a:r>
              <a:rPr lang="ru-RU" sz="1000" dirty="0">
                <a:latin typeface="hh sans" pitchFamily="2" charset="0"/>
                <a:sym typeface="Arial"/>
              </a:rPr>
              <a:t>заголовка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0603C996-9681-A695-0B94-BE8C6FA5EF31}"/>
              </a:ext>
            </a:extLst>
          </p:cNvPr>
          <p:cNvSpPr/>
          <p:nvPr userDrawn="1"/>
        </p:nvSpPr>
        <p:spPr>
          <a:xfrm>
            <a:off x="-1230128" y="1677538"/>
            <a:ext cx="932447" cy="282635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616775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6209E36A-F1C9-8BCC-A476-18C6B2285F99}"/>
              </a:ext>
            </a:extLst>
          </p:cNvPr>
          <p:cNvSpPr txBox="1">
            <a:spLocks/>
          </p:cNvSpPr>
          <p:nvPr userDrawn="1"/>
        </p:nvSpPr>
        <p:spPr>
          <a:xfrm>
            <a:off x="-1228805" y="985596"/>
            <a:ext cx="1114498" cy="643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Цвет</a:t>
            </a:r>
            <a:br>
              <a:rPr lang="ru-RU" sz="1000" dirty="0">
                <a:latin typeface="hh sans" pitchFamily="2" charset="0"/>
                <a:sym typeface="Arial"/>
              </a:rPr>
            </a:br>
            <a:r>
              <a:rPr lang="ru-RU" sz="1000" dirty="0">
                <a:latin typeface="hh sans" pitchFamily="2" charset="0"/>
                <a:sym typeface="Arial"/>
              </a:rPr>
              <a:t>подзаголовка и основного текста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478BBEC2-0E47-F1F9-1D20-AA22A66D350C}"/>
              </a:ext>
            </a:extLst>
          </p:cNvPr>
          <p:cNvSpPr/>
          <p:nvPr userDrawn="1"/>
        </p:nvSpPr>
        <p:spPr>
          <a:xfrm>
            <a:off x="-1230128" y="2527240"/>
            <a:ext cx="932447" cy="282635"/>
          </a:xfrm>
          <a:prstGeom prst="roundRect">
            <a:avLst/>
          </a:prstGeom>
          <a:solidFill>
            <a:srgbClr val="BEC2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BEC2C9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E9AB25F6-B789-F912-0241-FDB8738B541B}"/>
              </a:ext>
            </a:extLst>
          </p:cNvPr>
          <p:cNvSpPr txBox="1">
            <a:spLocks/>
          </p:cNvSpPr>
          <p:nvPr userDrawn="1"/>
        </p:nvSpPr>
        <p:spPr>
          <a:xfrm>
            <a:off x="-1228805" y="2140607"/>
            <a:ext cx="1114498" cy="320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Цвет</a:t>
            </a:r>
            <a:br>
              <a:rPr lang="ru-RU" sz="1000" dirty="0">
                <a:latin typeface="hh sans" pitchFamily="2" charset="0"/>
                <a:sym typeface="Arial"/>
              </a:rPr>
            </a:br>
            <a:r>
              <a:rPr lang="ru-RU" sz="1000" dirty="0">
                <a:latin typeface="hh sans" pitchFamily="2" charset="0"/>
                <a:sym typeface="Arial"/>
              </a:rPr>
              <a:t>обводки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FF03C27E-3D40-B171-4A83-9BBA9C40EBDD}"/>
              </a:ext>
            </a:extLst>
          </p:cNvPr>
          <p:cNvSpPr/>
          <p:nvPr userDrawn="1"/>
        </p:nvSpPr>
        <p:spPr>
          <a:xfrm>
            <a:off x="-1230128" y="3356204"/>
            <a:ext cx="932447" cy="282635"/>
          </a:xfrm>
          <a:prstGeom prst="roundRect">
            <a:avLst/>
          </a:prstGeom>
          <a:solidFill>
            <a:srgbClr val="F2F2F2"/>
          </a:solidFill>
          <a:ln w="25400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tx1"/>
                </a:solidFill>
                <a:latin typeface="hh sans" pitchFamily="2" charset="0"/>
              </a:rPr>
              <a:t>F2F2F2</a:t>
            </a:r>
            <a:endParaRPr lang="ru-RU" sz="1200" b="0" i="0" dirty="0">
              <a:solidFill>
                <a:schemeClr val="tx1"/>
              </a:solidFill>
              <a:latin typeface="hh sans" pitchFamily="2" charset="0"/>
            </a:endParaRP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15AA873C-983B-6A8F-8294-F1C2F79E12C5}"/>
              </a:ext>
            </a:extLst>
          </p:cNvPr>
          <p:cNvSpPr txBox="1">
            <a:spLocks/>
          </p:cNvSpPr>
          <p:nvPr userDrawn="1"/>
        </p:nvSpPr>
        <p:spPr>
          <a:xfrm>
            <a:off x="-1228805" y="2972452"/>
            <a:ext cx="1114498" cy="320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Цвет основных</a:t>
            </a:r>
            <a:br>
              <a:rPr lang="ru-RU" sz="1000" dirty="0">
                <a:latin typeface="hh sans" pitchFamily="2" charset="0"/>
                <a:sym typeface="Arial"/>
              </a:rPr>
            </a:br>
            <a:r>
              <a:rPr lang="ru-RU" sz="1000" dirty="0">
                <a:latin typeface="hh sans" pitchFamily="2" charset="0"/>
                <a:sym typeface="Arial"/>
              </a:rPr>
              <a:t>карточек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4984B11F-0BC2-5AC0-4E57-BDDFBD710FD0}"/>
              </a:ext>
            </a:extLst>
          </p:cNvPr>
          <p:cNvSpPr/>
          <p:nvPr userDrawn="1"/>
        </p:nvSpPr>
        <p:spPr>
          <a:xfrm>
            <a:off x="12410560" y="853913"/>
            <a:ext cx="932447" cy="282635"/>
          </a:xfrm>
          <a:prstGeom prst="roundRect">
            <a:avLst/>
          </a:prstGeom>
          <a:solidFill>
            <a:srgbClr val="61677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616775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57EDBBD7-6E95-4445-3319-31B9D0D3F769}"/>
              </a:ext>
            </a:extLst>
          </p:cNvPr>
          <p:cNvSpPr txBox="1">
            <a:spLocks/>
          </p:cNvSpPr>
          <p:nvPr userDrawn="1"/>
        </p:nvSpPr>
        <p:spPr>
          <a:xfrm>
            <a:off x="12411883" y="139776"/>
            <a:ext cx="1114498" cy="320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Цвета для графиков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65695FCC-DDC9-0E9F-6F73-9F22DE92DC79}"/>
              </a:ext>
            </a:extLst>
          </p:cNvPr>
          <p:cNvSpPr txBox="1">
            <a:spLocks/>
          </p:cNvSpPr>
          <p:nvPr userDrawn="1"/>
        </p:nvSpPr>
        <p:spPr>
          <a:xfrm>
            <a:off x="12411883" y="648294"/>
            <a:ext cx="1114498" cy="158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серый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D62310EC-05D9-85BB-CDE0-301CAFB9E57B}"/>
              </a:ext>
            </a:extLst>
          </p:cNvPr>
          <p:cNvSpPr/>
          <p:nvPr userDrawn="1"/>
        </p:nvSpPr>
        <p:spPr>
          <a:xfrm>
            <a:off x="12410560" y="1165937"/>
            <a:ext cx="932447" cy="282635"/>
          </a:xfrm>
          <a:prstGeom prst="roundRect">
            <a:avLst/>
          </a:prstGeom>
          <a:solidFill>
            <a:srgbClr val="9EA3A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9EA3AE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16B8738C-8B59-8E55-3D4F-87F45F7060A9}"/>
              </a:ext>
            </a:extLst>
          </p:cNvPr>
          <p:cNvSpPr/>
          <p:nvPr userDrawn="1"/>
        </p:nvSpPr>
        <p:spPr>
          <a:xfrm>
            <a:off x="12410560" y="1477961"/>
            <a:ext cx="932447" cy="282635"/>
          </a:xfrm>
          <a:prstGeom prst="roundRect">
            <a:avLst/>
          </a:prstGeom>
          <a:solidFill>
            <a:srgbClr val="DFE0E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DFE0E4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497468D2-5082-80D7-D663-3F97BBACA2AD}"/>
              </a:ext>
            </a:extLst>
          </p:cNvPr>
          <p:cNvSpPr/>
          <p:nvPr userDrawn="1"/>
        </p:nvSpPr>
        <p:spPr>
          <a:xfrm>
            <a:off x="12410560" y="2092404"/>
            <a:ext cx="932447" cy="282635"/>
          </a:xfrm>
          <a:prstGeom prst="roundRect">
            <a:avLst/>
          </a:prstGeom>
          <a:solidFill>
            <a:srgbClr val="FF0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FF0002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39E99CD4-DCC8-3A9E-9DD8-2F35DBABBCAF}"/>
              </a:ext>
            </a:extLst>
          </p:cNvPr>
          <p:cNvSpPr txBox="1">
            <a:spLocks/>
          </p:cNvSpPr>
          <p:nvPr userDrawn="1"/>
        </p:nvSpPr>
        <p:spPr>
          <a:xfrm>
            <a:off x="12411883" y="1886785"/>
            <a:ext cx="1114498" cy="158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красный</a:t>
            </a: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B9709E61-E9C6-09C1-C521-98153F8C0EA5}"/>
              </a:ext>
            </a:extLst>
          </p:cNvPr>
          <p:cNvSpPr/>
          <p:nvPr userDrawn="1"/>
        </p:nvSpPr>
        <p:spPr>
          <a:xfrm>
            <a:off x="12410560" y="2404428"/>
            <a:ext cx="932447" cy="282635"/>
          </a:xfrm>
          <a:prstGeom prst="roundRect">
            <a:avLst/>
          </a:prstGeom>
          <a:solidFill>
            <a:srgbClr val="FF66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FF6667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CF52DF69-B0CE-F567-D104-907167E1700F}"/>
              </a:ext>
            </a:extLst>
          </p:cNvPr>
          <p:cNvSpPr/>
          <p:nvPr userDrawn="1"/>
        </p:nvSpPr>
        <p:spPr>
          <a:xfrm>
            <a:off x="12410560" y="2716452"/>
            <a:ext cx="932447" cy="282635"/>
          </a:xfrm>
          <a:prstGeom prst="roundRect">
            <a:avLst/>
          </a:prstGeom>
          <a:solidFill>
            <a:srgbClr val="FF99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FF999A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EDBAEFE1-66DA-843D-99AC-EE52021C4054}"/>
              </a:ext>
            </a:extLst>
          </p:cNvPr>
          <p:cNvSpPr/>
          <p:nvPr userDrawn="1"/>
        </p:nvSpPr>
        <p:spPr>
          <a:xfrm>
            <a:off x="12410560" y="3330895"/>
            <a:ext cx="932447" cy="282635"/>
          </a:xfrm>
          <a:prstGeom prst="roundRect">
            <a:avLst/>
          </a:prstGeom>
          <a:solidFill>
            <a:srgbClr val="989B7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989B7B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EBB00A44-73B4-1B8C-A7D1-26AA42A9F262}"/>
              </a:ext>
            </a:extLst>
          </p:cNvPr>
          <p:cNvSpPr txBox="1">
            <a:spLocks/>
          </p:cNvSpPr>
          <p:nvPr userDrawn="1"/>
        </p:nvSpPr>
        <p:spPr>
          <a:xfrm>
            <a:off x="12411883" y="3125276"/>
            <a:ext cx="1114498" cy="158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хаки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5F5D20BE-B2AD-218B-F758-C247F8C6EFDB}"/>
              </a:ext>
            </a:extLst>
          </p:cNvPr>
          <p:cNvSpPr/>
          <p:nvPr userDrawn="1"/>
        </p:nvSpPr>
        <p:spPr>
          <a:xfrm>
            <a:off x="12410560" y="3642918"/>
            <a:ext cx="932447" cy="282635"/>
          </a:xfrm>
          <a:prstGeom prst="roundRect">
            <a:avLst/>
          </a:prstGeom>
          <a:solidFill>
            <a:srgbClr val="C1C3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C1C3B0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F9E7DE00-6074-FABB-A098-A944B521951F}"/>
              </a:ext>
            </a:extLst>
          </p:cNvPr>
          <p:cNvSpPr/>
          <p:nvPr userDrawn="1"/>
        </p:nvSpPr>
        <p:spPr>
          <a:xfrm>
            <a:off x="12410560" y="3954943"/>
            <a:ext cx="932447" cy="282635"/>
          </a:xfrm>
          <a:prstGeom prst="roundRect">
            <a:avLst/>
          </a:prstGeom>
          <a:solidFill>
            <a:srgbClr val="E6E7D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E6E7DF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B2DEC134-604B-91D9-5B84-931C03874AD3}"/>
              </a:ext>
            </a:extLst>
          </p:cNvPr>
          <p:cNvSpPr/>
          <p:nvPr userDrawn="1"/>
        </p:nvSpPr>
        <p:spPr>
          <a:xfrm>
            <a:off x="12410560" y="4572467"/>
            <a:ext cx="932447" cy="282635"/>
          </a:xfrm>
          <a:prstGeom prst="roundRect">
            <a:avLst/>
          </a:prstGeom>
          <a:solidFill>
            <a:srgbClr val="FC5A1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FC5A1B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33" name="Текст 2">
            <a:extLst>
              <a:ext uri="{FF2B5EF4-FFF2-40B4-BE49-F238E27FC236}">
                <a16:creationId xmlns:a16="http://schemas.microsoft.com/office/drawing/2014/main" id="{1037089C-A044-75C5-C7D3-EA1E93E36D18}"/>
              </a:ext>
            </a:extLst>
          </p:cNvPr>
          <p:cNvSpPr txBox="1">
            <a:spLocks/>
          </p:cNvSpPr>
          <p:nvPr userDrawn="1"/>
        </p:nvSpPr>
        <p:spPr>
          <a:xfrm>
            <a:off x="12411883" y="4366849"/>
            <a:ext cx="1114498" cy="158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рыжий</a:t>
            </a: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1D968FA3-8422-72DD-5339-4A62ECCF6009}"/>
              </a:ext>
            </a:extLst>
          </p:cNvPr>
          <p:cNvSpPr/>
          <p:nvPr userDrawn="1"/>
        </p:nvSpPr>
        <p:spPr>
          <a:xfrm>
            <a:off x="12410560" y="4884491"/>
            <a:ext cx="932447" cy="282635"/>
          </a:xfrm>
          <a:prstGeom prst="roundRect">
            <a:avLst/>
          </a:prstGeom>
          <a:solidFill>
            <a:srgbClr val="FD9C7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FD9C76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40A15AD8-E8FA-B9FA-49E5-A38BA2C0F40D}"/>
              </a:ext>
            </a:extLst>
          </p:cNvPr>
          <p:cNvSpPr/>
          <p:nvPr userDrawn="1"/>
        </p:nvSpPr>
        <p:spPr>
          <a:xfrm>
            <a:off x="12410560" y="5196515"/>
            <a:ext cx="932447" cy="282635"/>
          </a:xfrm>
          <a:prstGeom prst="roundRect">
            <a:avLst/>
          </a:prstGeom>
          <a:solidFill>
            <a:srgbClr val="FED7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FED7C8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4908C797-F484-7B6A-F7F6-EC174412B1CF}"/>
              </a:ext>
            </a:extLst>
          </p:cNvPr>
          <p:cNvSpPr/>
          <p:nvPr userDrawn="1"/>
        </p:nvSpPr>
        <p:spPr>
          <a:xfrm>
            <a:off x="12410560" y="5840348"/>
            <a:ext cx="932447" cy="282635"/>
          </a:xfrm>
          <a:prstGeom prst="roundRect">
            <a:avLst/>
          </a:prstGeom>
          <a:solidFill>
            <a:srgbClr val="2C8CF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2C8CFE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id="{2A1843FF-6568-D317-322F-B62249729B52}"/>
              </a:ext>
            </a:extLst>
          </p:cNvPr>
          <p:cNvSpPr txBox="1">
            <a:spLocks/>
          </p:cNvSpPr>
          <p:nvPr userDrawn="1"/>
        </p:nvSpPr>
        <p:spPr>
          <a:xfrm>
            <a:off x="12411883" y="5634729"/>
            <a:ext cx="1114498" cy="158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синий</a:t>
            </a: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4E7E0280-EED0-843F-45E2-AD195CEA4153}"/>
              </a:ext>
            </a:extLst>
          </p:cNvPr>
          <p:cNvSpPr/>
          <p:nvPr userDrawn="1"/>
        </p:nvSpPr>
        <p:spPr>
          <a:xfrm>
            <a:off x="12410560" y="6152372"/>
            <a:ext cx="932447" cy="282635"/>
          </a:xfrm>
          <a:prstGeom prst="roundRect">
            <a:avLst/>
          </a:prstGeom>
          <a:solidFill>
            <a:srgbClr val="80BAF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80BAFE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A7E68C8F-6DB5-714D-0E04-2E808BBA97DC}"/>
              </a:ext>
            </a:extLst>
          </p:cNvPr>
          <p:cNvSpPr/>
          <p:nvPr userDrawn="1"/>
        </p:nvSpPr>
        <p:spPr>
          <a:xfrm>
            <a:off x="12410560" y="6464396"/>
            <a:ext cx="932447" cy="282635"/>
          </a:xfrm>
          <a:prstGeom prst="roundRect">
            <a:avLst/>
          </a:prstGeom>
          <a:solidFill>
            <a:srgbClr val="D5E8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D5E8FF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C5C910-8E95-7706-191B-476D3272F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664" y="1881982"/>
            <a:ext cx="10515491" cy="4328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3CDCE578-7626-F663-499F-C236A359E6BD}"/>
              </a:ext>
            </a:extLst>
          </p:cNvPr>
          <p:cNvSpPr/>
          <p:nvPr userDrawn="1"/>
        </p:nvSpPr>
        <p:spPr>
          <a:xfrm>
            <a:off x="13526381" y="4572467"/>
            <a:ext cx="932447" cy="282635"/>
          </a:xfrm>
          <a:prstGeom prst="roundRect">
            <a:avLst/>
          </a:prstGeom>
          <a:solidFill>
            <a:srgbClr val="FAD38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FAD387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F10BF02A-20B8-8850-F396-82E40D2C2C48}"/>
              </a:ext>
            </a:extLst>
          </p:cNvPr>
          <p:cNvSpPr txBox="1">
            <a:spLocks/>
          </p:cNvSpPr>
          <p:nvPr userDrawn="1"/>
        </p:nvSpPr>
        <p:spPr>
          <a:xfrm>
            <a:off x="13527704" y="4366849"/>
            <a:ext cx="1114498" cy="158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желтый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DE84CCED-6857-C946-20A5-7E3DBE2A22BA}"/>
              </a:ext>
            </a:extLst>
          </p:cNvPr>
          <p:cNvSpPr/>
          <p:nvPr userDrawn="1"/>
        </p:nvSpPr>
        <p:spPr>
          <a:xfrm>
            <a:off x="13526381" y="4884491"/>
            <a:ext cx="932447" cy="282635"/>
          </a:xfrm>
          <a:prstGeom prst="roundRect">
            <a:avLst/>
          </a:prstGeom>
          <a:solidFill>
            <a:srgbClr val="FCE5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FCE5B7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ED5A17CA-59A6-8B65-D611-17D42C9DE999}"/>
              </a:ext>
            </a:extLst>
          </p:cNvPr>
          <p:cNvSpPr/>
          <p:nvPr userDrawn="1"/>
        </p:nvSpPr>
        <p:spPr>
          <a:xfrm>
            <a:off x="13526381" y="5196515"/>
            <a:ext cx="932447" cy="282635"/>
          </a:xfrm>
          <a:prstGeom prst="roundRect">
            <a:avLst/>
          </a:prstGeom>
          <a:solidFill>
            <a:srgbClr val="FDED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FDEDCF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8E023CC6-4050-6EEC-01B4-056FA81EFFD0}"/>
              </a:ext>
            </a:extLst>
          </p:cNvPr>
          <p:cNvSpPr/>
          <p:nvPr userDrawn="1"/>
        </p:nvSpPr>
        <p:spPr>
          <a:xfrm>
            <a:off x="13526381" y="5840348"/>
            <a:ext cx="932447" cy="282635"/>
          </a:xfrm>
          <a:prstGeom prst="roundRect">
            <a:avLst/>
          </a:prstGeom>
          <a:solidFill>
            <a:srgbClr val="B8CFD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B8CFDA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40" name="Текст 2">
            <a:extLst>
              <a:ext uri="{FF2B5EF4-FFF2-40B4-BE49-F238E27FC236}">
                <a16:creationId xmlns:a16="http://schemas.microsoft.com/office/drawing/2014/main" id="{22B646FD-CA91-70E6-7982-246E2B99BCB6}"/>
              </a:ext>
            </a:extLst>
          </p:cNvPr>
          <p:cNvSpPr txBox="1">
            <a:spLocks/>
          </p:cNvSpPr>
          <p:nvPr userDrawn="1"/>
        </p:nvSpPr>
        <p:spPr>
          <a:xfrm>
            <a:off x="13527704" y="5634729"/>
            <a:ext cx="1114498" cy="158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solidFill>
                  <a:schemeClr val="bg1"/>
                </a:solidFill>
                <a:latin typeface="YS Text Medium" pitchFamily="2" charset="0"/>
              </a:defRPr>
            </a:lvl2pPr>
            <a:lvl3pPr marL="468000" lvl="2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05000"/>
              </a:lnSpc>
            </a:pPr>
            <a:r>
              <a:rPr lang="ru-RU" sz="1000" dirty="0">
                <a:latin typeface="hh sans" pitchFamily="2" charset="0"/>
                <a:sym typeface="Arial"/>
              </a:rPr>
              <a:t>голубой</a:t>
            </a: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7C56DB89-AD68-AD5C-2D89-A382D08D1748}"/>
              </a:ext>
            </a:extLst>
          </p:cNvPr>
          <p:cNvSpPr/>
          <p:nvPr userDrawn="1"/>
        </p:nvSpPr>
        <p:spPr>
          <a:xfrm>
            <a:off x="13526381" y="6152372"/>
            <a:ext cx="932447" cy="282635"/>
          </a:xfrm>
          <a:prstGeom prst="roundRect">
            <a:avLst/>
          </a:prstGeom>
          <a:solidFill>
            <a:srgbClr val="D4E2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D4E2E9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5B57ABE4-2423-6554-72CD-9BB366C11835}"/>
              </a:ext>
            </a:extLst>
          </p:cNvPr>
          <p:cNvSpPr/>
          <p:nvPr userDrawn="1"/>
        </p:nvSpPr>
        <p:spPr>
          <a:xfrm>
            <a:off x="13526381" y="6464396"/>
            <a:ext cx="932447" cy="282635"/>
          </a:xfrm>
          <a:prstGeom prst="roundRect">
            <a:avLst/>
          </a:prstGeom>
          <a:solidFill>
            <a:srgbClr val="E3EC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1200" b="0" i="0" dirty="0">
                <a:solidFill>
                  <a:schemeClr val="bg2"/>
                </a:solidFill>
                <a:latin typeface="hh sans" pitchFamily="2" charset="0"/>
              </a:rPr>
              <a:t>E3ECF0</a:t>
            </a:r>
            <a:endParaRPr lang="ru-RU" sz="1200" b="0" i="0" dirty="0">
              <a:solidFill>
                <a:schemeClr val="bg2"/>
              </a:solidFill>
              <a:latin typeface="hh sans" pitchFamily="2" charset="0"/>
            </a:endParaRPr>
          </a:p>
        </p:txBody>
      </p:sp>
      <p:sp>
        <p:nvSpPr>
          <p:cNvPr id="43" name="Нижний колонтитул 5">
            <a:extLst>
              <a:ext uri="{FF2B5EF4-FFF2-40B4-BE49-F238E27FC236}">
                <a16:creationId xmlns:a16="http://schemas.microsoft.com/office/drawing/2014/main" id="{B8363CCC-74C4-5DB1-057A-E8244F79D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2284" y="6428731"/>
            <a:ext cx="10979958" cy="13850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100000"/>
              </a:lnSpc>
              <a:defRPr sz="900" b="0" i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44" name="Номер слайда 6">
            <a:extLst>
              <a:ext uri="{FF2B5EF4-FFF2-40B4-BE49-F238E27FC236}">
                <a16:creationId xmlns:a16="http://schemas.microsoft.com/office/drawing/2014/main" id="{079EB80F-25F7-1B1E-87D8-CA5142F78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2242" y="6428731"/>
            <a:ext cx="283438" cy="13850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lang="ru-RU" sz="900" b="0" i="0" kern="1200" smtClean="0">
                <a:solidFill>
                  <a:schemeClr val="tx1">
                    <a:lumMod val="60000"/>
                    <a:lumOff val="40000"/>
                  </a:schemeClr>
                </a:solidFill>
                <a:latin typeface="hh sans" pitchFamily="2" charset="0"/>
                <a:ea typeface="+mn-ea"/>
                <a:cs typeface="+mn-cs"/>
              </a:defRPr>
            </a:lvl1pPr>
          </a:lstStyle>
          <a:p>
            <a:fld id="{FF18A96F-3E87-1947-91B8-9EE526262AF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41B15D0-EB09-FEF7-1C8C-6B180981CFA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44" r="44"/>
          <a:stretch/>
        </p:blipFill>
        <p:spPr>
          <a:xfrm>
            <a:off x="11660160" y="6394898"/>
            <a:ext cx="208230" cy="2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3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</p:sldLayoutIdLst>
  <p:hf hd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lang="ru-RU" sz="3000" b="1" i="0" kern="1200" dirty="0">
          <a:solidFill>
            <a:schemeClr val="bg1"/>
          </a:solidFill>
          <a:latin typeface="hh sans Display" pitchFamily="2" charset="0"/>
          <a:ea typeface="+mj-ea"/>
          <a:cs typeface="+mj-cs"/>
        </a:defRPr>
      </a:lvl1pPr>
    </p:titleStyle>
    <p:bodyStyle>
      <a:lvl1pPr marL="0" indent="0" algn="l" defTabSz="914309" rtl="0" eaLnBrk="1" latinLnBrk="0" hangingPunct="1">
        <a:lnSpc>
          <a:spcPct val="110000"/>
        </a:lnSpc>
        <a:spcBef>
          <a:spcPts val="1000"/>
        </a:spcBef>
        <a:spcAft>
          <a:spcPts val="400"/>
        </a:spcAft>
        <a:buFont typeface="Arial" panose="020B0604020202020204" pitchFamily="34" charset="0"/>
        <a:buNone/>
        <a:defRPr lang="ru-RU" sz="1600" b="0" i="0" kern="1200" dirty="0">
          <a:solidFill>
            <a:schemeClr val="tx1"/>
          </a:solidFill>
          <a:latin typeface="hh sans" pitchFamily="2" charset="0"/>
          <a:ea typeface="+mn-ea"/>
          <a:cs typeface="+mn-cs"/>
        </a:defRPr>
      </a:lvl1pPr>
      <a:lvl2pPr marL="180000" indent="-180000" algn="l" defTabSz="914309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lang="ru-RU" sz="1400" b="0" i="0" kern="1200" dirty="0">
          <a:solidFill>
            <a:schemeClr val="tx1"/>
          </a:solidFill>
          <a:latin typeface="hh sans" pitchFamily="2" charset="0"/>
          <a:ea typeface="+mn-ea"/>
          <a:cs typeface="+mn-cs"/>
        </a:defRPr>
      </a:lvl2pPr>
      <a:lvl3pPr marL="180000" indent="-180000" algn="l" defTabSz="914309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lang="ru-RU" sz="1400" b="0" i="0" kern="1200" dirty="0">
          <a:solidFill>
            <a:schemeClr val="tx1"/>
          </a:solidFill>
          <a:latin typeface="hh sans" pitchFamily="2" charset="0"/>
          <a:ea typeface="+mn-ea"/>
          <a:cs typeface="+mn-cs"/>
        </a:defRPr>
      </a:lvl3pPr>
      <a:lvl4pPr marL="180000" indent="-180000" algn="l" defTabSz="914309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lang="ru-RU" sz="1400" b="0" i="0" kern="1200" dirty="0">
          <a:solidFill>
            <a:schemeClr val="tx1"/>
          </a:solidFill>
          <a:latin typeface="hh sans" pitchFamily="2" charset="0"/>
          <a:ea typeface="+mn-ea"/>
          <a:cs typeface="+mn-cs"/>
        </a:defRPr>
      </a:lvl4pPr>
      <a:lvl5pPr marL="180000" indent="-180000" algn="l" defTabSz="914309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lang="ru-RU" sz="1400" b="0" i="0" kern="1200" dirty="0">
          <a:solidFill>
            <a:schemeClr val="tx1"/>
          </a:solidFill>
          <a:latin typeface="hh sans" pitchFamily="2" charset="0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16">
          <p15:clr>
            <a:srgbClr val="F26B43"/>
          </p15:clr>
        </p15:guide>
        <p15:guide id="16" orient="horz" pos="7824">
          <p15:clr>
            <a:srgbClr val="F26B43"/>
          </p15:clr>
        </p15:guide>
        <p15:guide id="17" pos="408">
          <p15:clr>
            <a:srgbClr val="F26B43"/>
          </p15:clr>
        </p15:guide>
        <p15:guide id="18" pos="14952">
          <p15:clr>
            <a:srgbClr val="F26B43"/>
          </p15:clr>
        </p15:guide>
        <p15:guide id="19" pos="15184">
          <p15:clr>
            <a:srgbClr val="5ACBF0"/>
          </p15:clr>
        </p15:guide>
        <p15:guide id="20" orient="horz" pos="176">
          <p15:clr>
            <a:srgbClr val="5ACBF0"/>
          </p15:clr>
        </p15:guide>
        <p15:guide id="21" pos="173">
          <p15:clr>
            <a:srgbClr val="5ACBF0"/>
          </p15:clr>
        </p15:guide>
        <p15:guide id="22" orient="horz" pos="8464">
          <p15:clr>
            <a:srgbClr val="5ACBF0"/>
          </p15:clr>
        </p15:guide>
        <p15:guide id="23" pos="1464">
          <p15:clr>
            <a:srgbClr val="A4A3A4"/>
          </p15:clr>
        </p15:guide>
        <p15:guide id="24" pos="1632">
          <p15:clr>
            <a:srgbClr val="A4A3A4"/>
          </p15:clr>
        </p15:guide>
        <p15:guide id="25" pos="2688">
          <p15:clr>
            <a:srgbClr val="A4A3A4"/>
          </p15:clr>
        </p15:guide>
        <p15:guide id="26" pos="2856">
          <p15:clr>
            <a:srgbClr val="A4A3A4"/>
          </p15:clr>
        </p15:guide>
        <p15:guide id="27" pos="3912">
          <p15:clr>
            <a:srgbClr val="A4A3A4"/>
          </p15:clr>
        </p15:guide>
        <p15:guide id="28" pos="4080">
          <p15:clr>
            <a:srgbClr val="A4A3A4"/>
          </p15:clr>
        </p15:guide>
        <p15:guide id="29" pos="5144">
          <p15:clr>
            <a:srgbClr val="A4A3A4"/>
          </p15:clr>
        </p15:guide>
        <p15:guide id="30" pos="5312">
          <p15:clr>
            <a:srgbClr val="A4A3A4"/>
          </p15:clr>
        </p15:guide>
        <p15:guide id="31" pos="6368">
          <p15:clr>
            <a:srgbClr val="A4A3A4"/>
          </p15:clr>
        </p15:guide>
        <p15:guide id="32" pos="6536">
          <p15:clr>
            <a:srgbClr val="A4A3A4"/>
          </p15:clr>
        </p15:guide>
        <p15:guide id="33" pos="7592">
          <p15:clr>
            <a:srgbClr val="A4A3A4"/>
          </p15:clr>
        </p15:guide>
        <p15:guide id="34" pos="7760">
          <p15:clr>
            <a:srgbClr val="A4A3A4"/>
          </p15:clr>
        </p15:guide>
        <p15:guide id="35" pos="8816">
          <p15:clr>
            <a:srgbClr val="A4A3A4"/>
          </p15:clr>
        </p15:guide>
        <p15:guide id="36" pos="8984">
          <p15:clr>
            <a:srgbClr val="A4A3A4"/>
          </p15:clr>
        </p15:guide>
        <p15:guide id="37" pos="10048">
          <p15:clr>
            <a:srgbClr val="A4A3A4"/>
          </p15:clr>
        </p15:guide>
        <p15:guide id="38" pos="10216">
          <p15:clr>
            <a:srgbClr val="A4A3A4"/>
          </p15:clr>
        </p15:guide>
        <p15:guide id="39" pos="11272">
          <p15:clr>
            <a:srgbClr val="A4A3A4"/>
          </p15:clr>
        </p15:guide>
        <p15:guide id="40" pos="11440">
          <p15:clr>
            <a:srgbClr val="A4A3A4"/>
          </p15:clr>
        </p15:guide>
        <p15:guide id="41" pos="12496">
          <p15:clr>
            <a:srgbClr val="A4A3A4"/>
          </p15:clr>
        </p15:guide>
        <p15:guide id="42" pos="12664">
          <p15:clr>
            <a:srgbClr val="A4A3A4"/>
          </p15:clr>
        </p15:guide>
        <p15:guide id="43" pos="13720">
          <p15:clr>
            <a:srgbClr val="A4A3A4"/>
          </p15:clr>
        </p15:guide>
        <p15:guide id="44" pos="13888">
          <p15:clr>
            <a:srgbClr val="A4A3A4"/>
          </p15:clr>
        </p15:guide>
        <p15:guide id="45" orient="horz" pos="2371">
          <p15:clr>
            <a:srgbClr val="A4A3A4"/>
          </p15:clr>
        </p15:guide>
        <p15:guide id="46" orient="horz" pos="2566">
          <p15:clr>
            <a:srgbClr val="A4A3A4"/>
          </p15:clr>
        </p15:guide>
        <p15:guide id="50" orient="horz" pos="3150">
          <p15:clr>
            <a:srgbClr val="A4A3A4"/>
          </p15:clr>
        </p15:guide>
        <p15:guide id="51" orient="horz" pos="3345">
          <p15:clr>
            <a:srgbClr val="A4A3A4"/>
          </p15:clr>
        </p15:guide>
        <p15:guide id="53" orient="horz" pos="3734">
          <p15:clr>
            <a:srgbClr val="A4A3A4"/>
          </p15:clr>
        </p15:guide>
        <p15:guide id="54" orient="horz" pos="3929">
          <p15:clr>
            <a:srgbClr val="A4A3A4"/>
          </p15:clr>
        </p15:guide>
        <p15:guide id="55" orient="horz" pos="4124">
          <p15:clr>
            <a:srgbClr val="A4A3A4"/>
          </p15:clr>
        </p15:guide>
        <p15:guide id="57" orient="horz" pos="4513">
          <p15:clr>
            <a:srgbClr val="A4A3A4"/>
          </p15:clr>
        </p15:guide>
        <p15:guide id="58" orient="horz" pos="4706">
          <p15:clr>
            <a:srgbClr val="A4A3A4"/>
          </p15:clr>
        </p15:guide>
        <p15:guide id="61" orient="horz" pos="5292">
          <p15:clr>
            <a:srgbClr val="A4A3A4"/>
          </p15:clr>
        </p15:guide>
        <p15:guide id="62" orient="horz" pos="5487">
          <p15:clr>
            <a:srgbClr val="A4A3A4"/>
          </p15:clr>
        </p15:guide>
        <p15:guide id="64" orient="horz" pos="5876">
          <p15:clr>
            <a:srgbClr val="A4A3A4"/>
          </p15:clr>
        </p15:guide>
        <p15:guide id="65" orient="horz" pos="6071">
          <p15:clr>
            <a:srgbClr val="A4A3A4"/>
          </p15:clr>
        </p15:guide>
        <p15:guide id="66" orient="horz" pos="6266">
          <p15:clr>
            <a:srgbClr val="A4A3A4"/>
          </p15:clr>
        </p15:guide>
        <p15:guide id="67" orient="horz" pos="2778">
          <p15:clr>
            <a:srgbClr val="A4A3A4"/>
          </p15:clr>
        </p15:guide>
        <p15:guide id="68" orient="horz" pos="6655">
          <p15:clr>
            <a:srgbClr val="A4A3A4"/>
          </p15:clr>
        </p15:guide>
        <p15:guide id="69" orient="horz" pos="6850">
          <p15:clr>
            <a:srgbClr val="A4A3A4"/>
          </p15:clr>
        </p15:guide>
        <p15:guide id="70" orient="horz" pos="7044">
          <p15:clr>
            <a:srgbClr val="A4A3A4"/>
          </p15:clr>
        </p15:guide>
        <p15:guide id="71" orient="horz" pos="7239">
          <p15:clr>
            <a:srgbClr val="A4A3A4"/>
          </p15:clr>
        </p15:guide>
        <p15:guide id="72" orient="horz" pos="7434">
          <p15:clr>
            <a:srgbClr val="A4A3A4"/>
          </p15:clr>
        </p15:guide>
        <p15:guide id="73" orient="horz" pos="7629">
          <p15:clr>
            <a:srgbClr val="A4A3A4"/>
          </p15:clr>
        </p15:guide>
        <p15:guide id="76" orient="horz" pos="6460">
          <p15:clr>
            <a:srgbClr val="A4A3A4"/>
          </p15:clr>
        </p15:guide>
        <p15:guide id="77" orient="horz" pos="5681">
          <p15:clr>
            <a:srgbClr val="A4A3A4"/>
          </p15:clr>
        </p15:guide>
        <p15:guide id="78" orient="horz" pos="4902">
          <p15:clr>
            <a:srgbClr val="A4A3A4"/>
          </p15:clr>
        </p15:guide>
        <p15:guide id="79" orient="horz" pos="5098">
          <p15:clr>
            <a:srgbClr val="A4A3A4"/>
          </p15:clr>
        </p15:guide>
        <p15:guide id="80" orient="horz" pos="4319">
          <p15:clr>
            <a:srgbClr val="A4A3A4"/>
          </p15:clr>
        </p15:guide>
        <p15:guide id="81" orient="horz" pos="3540">
          <p15:clr>
            <a:srgbClr val="A4A3A4"/>
          </p15:clr>
        </p15:guide>
        <p15:guide id="82" orient="horz" pos="295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3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3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4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4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013B9B0-17FC-5D92-22ED-EC4D4EF8E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39" y="4192151"/>
            <a:ext cx="10550205" cy="2144241"/>
          </a:xfrm>
        </p:spPr>
        <p:txBody>
          <a:bodyPr/>
          <a:lstStyle/>
          <a:p>
            <a:r>
              <a:rPr lang="ru-RU" sz="5400" dirty="0"/>
              <a:t>Актуальные юридические риски в трудовых отношениях</a:t>
            </a:r>
          </a:p>
        </p:txBody>
      </p:sp>
    </p:spTree>
    <p:extLst>
      <p:ext uri="{BB962C8B-B14F-4D97-AF65-F5344CB8AC3E}">
        <p14:creationId xmlns:p14="http://schemas.microsoft.com/office/powerpoint/2010/main" val="2927493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A82B4D-FE50-1CBC-20CF-208E3CC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6" y="640064"/>
            <a:ext cx="3876476" cy="3332259"/>
          </a:xfrm>
        </p:spPr>
        <p:txBody>
          <a:bodyPr/>
          <a:lstStyle/>
          <a:p>
            <a:r>
              <a:rPr lang="ru-RU" dirty="0"/>
              <a:t>4 из 10 представителей компаний с численностью от 250 до 1000 чел. заявили об «омоложении» коллектива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4A1F354F-4129-4B46-96E3-CAAE84F7B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306" y="327136"/>
            <a:ext cx="3748971" cy="16434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sp>
        <p:nvSpPr>
          <p:cNvPr id="18" name="Нижний колонтитул 43">
            <a:extLst>
              <a:ext uri="{FF2B5EF4-FFF2-40B4-BE49-F238E27FC236}">
                <a16:creationId xmlns:a16="http://schemas.microsoft.com/office/drawing/2014/main" id="{1073B5E5-F615-4963-A114-E46FE964F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8"/>
            <a:ext cx="10873936" cy="138500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C62FE5-E17A-446C-8091-81F126F4A71B}"/>
              </a:ext>
            </a:extLst>
          </p:cNvPr>
          <p:cNvSpPr txBox="1"/>
          <p:nvPr/>
        </p:nvSpPr>
        <p:spPr>
          <a:xfrm>
            <a:off x="4467600" y="633600"/>
            <a:ext cx="756565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Как изменился возрастной состав персонала за последние 2 года?</a:t>
            </a:r>
          </a:p>
        </p:txBody>
      </p:sp>
      <p:graphicFrame>
        <p:nvGraphicFramePr>
          <p:cNvPr id="35" name="Таблица 34">
            <a:extLst>
              <a:ext uri="{FF2B5EF4-FFF2-40B4-BE49-F238E27FC236}">
                <a16:creationId xmlns:a16="http://schemas.microsoft.com/office/drawing/2014/main" id="{8D6B0C87-2A90-47A9-BBCD-6F5555853EB3}"/>
              </a:ext>
            </a:extLst>
          </p:cNvPr>
          <p:cNvGraphicFramePr>
            <a:graphicFrameLocks noGrp="1"/>
          </p:cNvGraphicFramePr>
          <p:nvPr/>
        </p:nvGraphicFramePr>
        <p:xfrm>
          <a:off x="4467600" y="1963500"/>
          <a:ext cx="7249155" cy="4260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5556">
                  <a:extLst>
                    <a:ext uri="{9D8B030D-6E8A-4147-A177-3AD203B41FA5}">
                      <a16:colId xmlns:a16="http://schemas.microsoft.com/office/drawing/2014/main" val="1066807684"/>
                    </a:ext>
                  </a:extLst>
                </a:gridCol>
                <a:gridCol w="5033599">
                  <a:extLst>
                    <a:ext uri="{9D8B030D-6E8A-4147-A177-3AD203B41FA5}">
                      <a16:colId xmlns:a16="http://schemas.microsoft.com/office/drawing/2014/main" val="2913616190"/>
                    </a:ext>
                  </a:extLst>
                </a:gridCol>
              </a:tblGrid>
              <a:tr h="806605"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r>
                        <a:rPr lang="ru-RU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hh sans Display" pitchFamily="2" charset="-52"/>
                          <a:ea typeface="+mn-ea"/>
                          <a:cs typeface="+mn-cs"/>
                        </a:rPr>
                        <a:t>В целом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929651"/>
                  </a:ext>
                </a:extLst>
              </a:tr>
              <a:tr h="899690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793222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До 250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144120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До 1000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417699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Более 1000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727539"/>
                  </a:ext>
                </a:extLst>
              </a:tr>
            </a:tbl>
          </a:graphicData>
        </a:graphic>
      </p:graphicFrame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978C41FD-5533-4F37-8865-B119F1573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299740"/>
              </p:ext>
            </p:extLst>
          </p:nvPr>
        </p:nvGraphicFramePr>
        <p:xfrm>
          <a:off x="6581954" y="1936673"/>
          <a:ext cx="5269740" cy="427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Скругленный прямоугольник 55">
            <a:extLst>
              <a:ext uri="{FF2B5EF4-FFF2-40B4-BE49-F238E27FC236}">
                <a16:creationId xmlns:a16="http://schemas.microsoft.com/office/drawing/2014/main" id="{63618A19-9017-4123-9522-EED3F19D5CC2}"/>
              </a:ext>
            </a:extLst>
          </p:cNvPr>
          <p:cNvSpPr/>
          <p:nvPr/>
        </p:nvSpPr>
        <p:spPr>
          <a:xfrm>
            <a:off x="9912350" y="288357"/>
            <a:ext cx="17312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численности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4615FE-EDD4-4BB3-9961-4C3EE4B8E8CF}"/>
              </a:ext>
            </a:extLst>
          </p:cNvPr>
          <p:cNvSpPr txBox="1"/>
          <p:nvPr/>
        </p:nvSpPr>
        <p:spPr>
          <a:xfrm>
            <a:off x="4623563" y="1198445"/>
            <a:ext cx="555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Существенных изменений не произошло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9A159D-AD53-4088-8586-E98BDD055A1D}"/>
              </a:ext>
            </a:extLst>
          </p:cNvPr>
          <p:cNvSpPr txBox="1"/>
          <p:nvPr/>
        </p:nvSpPr>
        <p:spPr>
          <a:xfrm>
            <a:off x="4617077" y="894751"/>
            <a:ext cx="4105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Коллектив стал заметно моложе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B636ADE4-CF4C-4733-81A4-75C96386A45F}"/>
              </a:ext>
            </a:extLst>
          </p:cNvPr>
          <p:cNvSpPr/>
          <p:nvPr/>
        </p:nvSpPr>
        <p:spPr>
          <a:xfrm flipH="1">
            <a:off x="8084089" y="929255"/>
            <a:ext cx="201600" cy="201600"/>
          </a:xfrm>
          <a:prstGeom prst="roundRect">
            <a:avLst/>
          </a:prstGeom>
          <a:solidFill>
            <a:srgbClr val="FF6667"/>
          </a:solidFill>
          <a:ln>
            <a:solidFill>
              <a:srgbClr val="FF666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386861D0-9565-4D65-8845-711EFB25B360}"/>
              </a:ext>
            </a:extLst>
          </p:cNvPr>
          <p:cNvSpPr/>
          <p:nvPr/>
        </p:nvSpPr>
        <p:spPr>
          <a:xfrm flipH="1">
            <a:off x="8084996" y="1233518"/>
            <a:ext cx="201600" cy="201600"/>
          </a:xfrm>
          <a:prstGeom prst="roundRect">
            <a:avLst/>
          </a:prstGeom>
          <a:solidFill>
            <a:srgbClr val="8A8881"/>
          </a:solidFill>
          <a:ln>
            <a:solidFill>
              <a:srgbClr val="8A888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2DED014D-5C46-419B-A5F0-9B28659623DA}"/>
              </a:ext>
            </a:extLst>
          </p:cNvPr>
          <p:cNvSpPr/>
          <p:nvPr/>
        </p:nvSpPr>
        <p:spPr>
          <a:xfrm flipH="1">
            <a:off x="4458269" y="929255"/>
            <a:ext cx="201600" cy="201600"/>
          </a:xfrm>
          <a:prstGeom prst="roundRect">
            <a:avLst/>
          </a:prstGeom>
          <a:solidFill>
            <a:srgbClr val="FF0002"/>
          </a:solidFill>
          <a:ln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D2C84DA7-22E4-43D0-A518-208105FDEC57}"/>
              </a:ext>
            </a:extLst>
          </p:cNvPr>
          <p:cNvSpPr/>
          <p:nvPr/>
        </p:nvSpPr>
        <p:spPr>
          <a:xfrm flipH="1">
            <a:off x="4458269" y="1232949"/>
            <a:ext cx="201600" cy="201600"/>
          </a:xfrm>
          <a:prstGeom prst="roundRect">
            <a:avLst/>
          </a:prstGeom>
          <a:solidFill>
            <a:srgbClr val="B8CFDA"/>
          </a:solidFill>
          <a:ln>
            <a:solidFill>
              <a:srgbClr val="B8CFD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4859EA-07C8-42EB-89BD-D4CDE0DFE57C}"/>
              </a:ext>
            </a:extLst>
          </p:cNvPr>
          <p:cNvSpPr txBox="1"/>
          <p:nvPr/>
        </p:nvSpPr>
        <p:spPr>
          <a:xfrm>
            <a:off x="8247860" y="894751"/>
            <a:ext cx="3613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Незначительно омолодился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34A49D3-DDA8-4B2E-99A3-65FDAB136A72}"/>
              </a:ext>
            </a:extLst>
          </p:cNvPr>
          <p:cNvSpPr txBox="1"/>
          <p:nvPr/>
        </p:nvSpPr>
        <p:spPr>
          <a:xfrm>
            <a:off x="4627682" y="1502292"/>
            <a:ext cx="555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Равное возрастное соотношение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3A7BC9D4-C3E3-4662-9EFC-3DF8E53E179B}"/>
              </a:ext>
            </a:extLst>
          </p:cNvPr>
          <p:cNvSpPr/>
          <p:nvPr/>
        </p:nvSpPr>
        <p:spPr>
          <a:xfrm flipH="1">
            <a:off x="4462388" y="1536796"/>
            <a:ext cx="201600" cy="20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148FC6-976D-432B-9E66-8E600BF039BF}"/>
              </a:ext>
            </a:extLst>
          </p:cNvPr>
          <p:cNvSpPr txBox="1"/>
          <p:nvPr/>
        </p:nvSpPr>
        <p:spPr>
          <a:xfrm>
            <a:off x="8250805" y="1201395"/>
            <a:ext cx="37988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Коллектив стал старше</a:t>
            </a:r>
          </a:p>
        </p:txBody>
      </p:sp>
    </p:spTree>
    <p:extLst>
      <p:ext uri="{BB962C8B-B14F-4D97-AF65-F5344CB8AC3E}">
        <p14:creationId xmlns:p14="http://schemas.microsoft.com/office/powerpoint/2010/main" val="1751724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25A25CB5-C083-4D1A-A161-CF0C329F7D6A}"/>
              </a:ext>
            </a:extLst>
          </p:cNvPr>
          <p:cNvSpPr txBox="1"/>
          <p:nvPr/>
        </p:nvSpPr>
        <p:spPr>
          <a:xfrm>
            <a:off x="4623563" y="1352228"/>
            <a:ext cx="555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Планируется сокращение штата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717927-5500-48B8-B41C-C6B836CC6A01}"/>
              </a:ext>
            </a:extLst>
          </p:cNvPr>
          <p:cNvSpPr txBox="1"/>
          <p:nvPr/>
        </p:nvSpPr>
        <p:spPr>
          <a:xfrm>
            <a:off x="4617077" y="1048534"/>
            <a:ext cx="4105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Планируется увеличение штата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A82B4D-FE50-1CBC-20CF-208E3CC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6" y="640064"/>
            <a:ext cx="3876476" cy="2334485"/>
          </a:xfrm>
        </p:spPr>
        <p:txBody>
          <a:bodyPr/>
          <a:lstStyle/>
          <a:p>
            <a:r>
              <a:rPr lang="ru-RU" sz="2800" dirty="0"/>
              <a:t>3 из 10 представителей бизнеса не ожидают изменений в численности персонала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4A1F354F-4129-4B46-96E3-CAAE84F7B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306" y="327136"/>
            <a:ext cx="3748971" cy="16434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sp>
        <p:nvSpPr>
          <p:cNvPr id="18" name="Нижний колонтитул 43">
            <a:extLst>
              <a:ext uri="{FF2B5EF4-FFF2-40B4-BE49-F238E27FC236}">
                <a16:creationId xmlns:a16="http://schemas.microsoft.com/office/drawing/2014/main" id="{1073B5E5-F615-4963-A114-E46FE964F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8"/>
            <a:ext cx="10873936" cy="138500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C62FE5-E17A-446C-8091-81F126F4A71B}"/>
              </a:ext>
            </a:extLst>
          </p:cNvPr>
          <p:cNvSpPr txBox="1"/>
          <p:nvPr/>
        </p:nvSpPr>
        <p:spPr>
          <a:xfrm>
            <a:off x="4467600" y="633600"/>
            <a:ext cx="756565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Какие планы по численности персонала рассматриваются в вашей компании на 2026 год?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8B125625-A879-4031-9FFE-F937083A1066}"/>
              </a:ext>
            </a:extLst>
          </p:cNvPr>
          <p:cNvSpPr/>
          <p:nvPr/>
        </p:nvSpPr>
        <p:spPr>
          <a:xfrm flipH="1">
            <a:off x="7984934" y="1083038"/>
            <a:ext cx="201600" cy="201600"/>
          </a:xfrm>
          <a:prstGeom prst="roundRect">
            <a:avLst/>
          </a:prstGeom>
          <a:solidFill>
            <a:srgbClr val="B8CFDA"/>
          </a:solidFill>
          <a:ln>
            <a:solidFill>
              <a:srgbClr val="B8CFD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C5A86543-86B0-4C84-91F1-37B734CD4334}"/>
              </a:ext>
            </a:extLst>
          </p:cNvPr>
          <p:cNvSpPr/>
          <p:nvPr/>
        </p:nvSpPr>
        <p:spPr>
          <a:xfrm flipH="1">
            <a:off x="7982783" y="1387301"/>
            <a:ext cx="201600" cy="201600"/>
          </a:xfrm>
          <a:prstGeom prst="roundRect">
            <a:avLst/>
          </a:prstGeom>
          <a:solidFill>
            <a:srgbClr val="FAD387"/>
          </a:solidFill>
          <a:ln>
            <a:solidFill>
              <a:srgbClr val="FAD38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E01D25-92DF-41A2-8562-145A3BE213A0}"/>
              </a:ext>
            </a:extLst>
          </p:cNvPr>
          <p:cNvSpPr txBox="1"/>
          <p:nvPr/>
        </p:nvSpPr>
        <p:spPr>
          <a:xfrm>
            <a:off x="8148592" y="1355178"/>
            <a:ext cx="46898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Возможны изменения, решение пока не принято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46277DC4-8427-43DF-92F3-A7552B3A26BD}"/>
              </a:ext>
            </a:extLst>
          </p:cNvPr>
          <p:cNvSpPr/>
          <p:nvPr/>
        </p:nvSpPr>
        <p:spPr>
          <a:xfrm flipH="1">
            <a:off x="4458269" y="1083038"/>
            <a:ext cx="201600" cy="201600"/>
          </a:xfrm>
          <a:prstGeom prst="roundRect">
            <a:avLst/>
          </a:prstGeom>
          <a:solidFill>
            <a:srgbClr val="FF0002"/>
          </a:solidFill>
          <a:ln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44895E4-0161-4966-AA44-EEE00746CA0A}"/>
              </a:ext>
            </a:extLst>
          </p:cNvPr>
          <p:cNvSpPr/>
          <p:nvPr/>
        </p:nvSpPr>
        <p:spPr>
          <a:xfrm flipH="1">
            <a:off x="4458269" y="1386732"/>
            <a:ext cx="201600" cy="201600"/>
          </a:xfrm>
          <a:prstGeom prst="roundRect">
            <a:avLst/>
          </a:prstGeom>
          <a:solidFill>
            <a:srgbClr val="8A8881"/>
          </a:solidFill>
          <a:ln>
            <a:solidFill>
              <a:srgbClr val="8A888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8A2968-8AB4-4AAC-828F-C3485B01B7DD}"/>
              </a:ext>
            </a:extLst>
          </p:cNvPr>
          <p:cNvSpPr txBox="1"/>
          <p:nvPr/>
        </p:nvSpPr>
        <p:spPr>
          <a:xfrm>
            <a:off x="8148705" y="1048534"/>
            <a:ext cx="3613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Численность останется на текущем уровне</a:t>
            </a:r>
          </a:p>
        </p:txBody>
      </p:sp>
      <p:graphicFrame>
        <p:nvGraphicFramePr>
          <p:cNvPr id="35" name="Таблица 34">
            <a:extLst>
              <a:ext uri="{FF2B5EF4-FFF2-40B4-BE49-F238E27FC236}">
                <a16:creationId xmlns:a16="http://schemas.microsoft.com/office/drawing/2014/main" id="{8D6B0C87-2A90-47A9-BBCD-6F5555853EB3}"/>
              </a:ext>
            </a:extLst>
          </p:cNvPr>
          <p:cNvGraphicFramePr>
            <a:graphicFrameLocks noGrp="1"/>
          </p:cNvGraphicFramePr>
          <p:nvPr/>
        </p:nvGraphicFramePr>
        <p:xfrm>
          <a:off x="4467600" y="1963500"/>
          <a:ext cx="7249155" cy="4260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5556">
                  <a:extLst>
                    <a:ext uri="{9D8B030D-6E8A-4147-A177-3AD203B41FA5}">
                      <a16:colId xmlns:a16="http://schemas.microsoft.com/office/drawing/2014/main" val="1066807684"/>
                    </a:ext>
                  </a:extLst>
                </a:gridCol>
                <a:gridCol w="5033599">
                  <a:extLst>
                    <a:ext uri="{9D8B030D-6E8A-4147-A177-3AD203B41FA5}">
                      <a16:colId xmlns:a16="http://schemas.microsoft.com/office/drawing/2014/main" val="2913616190"/>
                    </a:ext>
                  </a:extLst>
                </a:gridCol>
              </a:tblGrid>
              <a:tr h="806605"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r>
                        <a:rPr lang="ru-RU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hh sans Display" pitchFamily="2" charset="-52"/>
                          <a:ea typeface="+mn-ea"/>
                          <a:cs typeface="+mn-cs"/>
                        </a:rPr>
                        <a:t>В целом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929651"/>
                  </a:ext>
                </a:extLst>
              </a:tr>
              <a:tr h="899690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793222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Юридическое руководство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144120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417699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Кадры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727539"/>
                  </a:ext>
                </a:extLst>
              </a:tr>
            </a:tbl>
          </a:graphicData>
        </a:graphic>
      </p:graphicFrame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978C41FD-5533-4F37-8865-B119F1573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203206"/>
              </p:ext>
            </p:extLst>
          </p:nvPr>
        </p:nvGraphicFramePr>
        <p:xfrm>
          <a:off x="6581954" y="1936673"/>
          <a:ext cx="5269740" cy="427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C119F51-E562-4F16-B826-E4924301BB17}"/>
              </a:ext>
            </a:extLst>
          </p:cNvPr>
          <p:cNvSpPr txBox="1"/>
          <p:nvPr/>
        </p:nvSpPr>
        <p:spPr>
          <a:xfrm>
            <a:off x="4627682" y="1636197"/>
            <a:ext cx="5550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Планирование ведется поквартально,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16775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долгосрочных планов нет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1B338997-F06C-40B6-B3AA-ED00DBB25675}"/>
              </a:ext>
            </a:extLst>
          </p:cNvPr>
          <p:cNvSpPr/>
          <p:nvPr/>
        </p:nvSpPr>
        <p:spPr>
          <a:xfrm flipH="1">
            <a:off x="4462388" y="1690579"/>
            <a:ext cx="201600" cy="201600"/>
          </a:xfrm>
          <a:prstGeom prst="roundRect">
            <a:avLst/>
          </a:prstGeom>
          <a:solidFill>
            <a:srgbClr val="D5E8FF"/>
          </a:solidFill>
          <a:ln>
            <a:solidFill>
              <a:srgbClr val="D5E8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5" name="Скругленный прямоугольник 55">
            <a:extLst>
              <a:ext uri="{FF2B5EF4-FFF2-40B4-BE49-F238E27FC236}">
                <a16:creationId xmlns:a16="http://schemas.microsoft.com/office/drawing/2014/main" id="{F0E962E6-EA83-4F15-8ABC-A8114E9EAEF6}"/>
              </a:ext>
            </a:extLst>
          </p:cNvPr>
          <p:cNvSpPr/>
          <p:nvPr/>
        </p:nvSpPr>
        <p:spPr>
          <a:xfrm>
            <a:off x="10560050" y="288357"/>
            <a:ext cx="10835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роли 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7EADC926-8103-4F96-9863-045214CD5CC9}"/>
              </a:ext>
            </a:extLst>
          </p:cNvPr>
          <p:cNvSpPr/>
          <p:nvPr/>
        </p:nvSpPr>
        <p:spPr>
          <a:xfrm flipH="1">
            <a:off x="7982222" y="1699409"/>
            <a:ext cx="201600" cy="20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FB0620-FF2A-4C7D-B55D-1847672A808B}"/>
              </a:ext>
            </a:extLst>
          </p:cNvPr>
          <p:cNvSpPr txBox="1"/>
          <p:nvPr/>
        </p:nvSpPr>
        <p:spPr>
          <a:xfrm>
            <a:off x="8148031" y="1667286"/>
            <a:ext cx="37988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616775"/>
                </a:solidFill>
                <a:latin typeface="hh sans"/>
              </a:rPr>
              <a:t>Затрудняюсь ответить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616775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31427C-9355-440E-A44D-BD923CBA55C5}"/>
              </a:ext>
            </a:extLst>
          </p:cNvPr>
          <p:cNvSpPr txBox="1"/>
          <p:nvPr/>
        </p:nvSpPr>
        <p:spPr>
          <a:xfrm>
            <a:off x="274638" y="3763963"/>
            <a:ext cx="3814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hh sans" pitchFamily="2" charset="-52"/>
              </a:rPr>
              <a:t>При этом каждый четвертый представитель юридического руководства ожидает сокращение штата</a:t>
            </a:r>
          </a:p>
        </p:txBody>
      </p:sp>
    </p:spTree>
    <p:extLst>
      <p:ext uri="{BB962C8B-B14F-4D97-AF65-F5344CB8AC3E}">
        <p14:creationId xmlns:p14="http://schemas.microsoft.com/office/powerpoint/2010/main" val="2186415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A82B4D-FE50-1CBC-20CF-208E3CC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6" y="640064"/>
            <a:ext cx="3876476" cy="3111173"/>
          </a:xfrm>
        </p:spPr>
        <p:txBody>
          <a:bodyPr/>
          <a:lstStyle/>
          <a:p>
            <a:r>
              <a:rPr lang="ru-RU" sz="3200" dirty="0"/>
              <a:t>Чем крупнее компания, </a:t>
            </a:r>
            <a:br>
              <a:rPr lang="ru-RU" sz="3200" dirty="0"/>
            </a:br>
            <a:r>
              <a:rPr lang="ru-RU" sz="3200" dirty="0"/>
              <a:t>тем чаще ее представители ожидают сокращения персонала в 2026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4A1F354F-4129-4B46-96E3-CAAE84F7B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306" y="327136"/>
            <a:ext cx="3748971" cy="16434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sp>
        <p:nvSpPr>
          <p:cNvPr id="18" name="Нижний колонтитул 43">
            <a:extLst>
              <a:ext uri="{FF2B5EF4-FFF2-40B4-BE49-F238E27FC236}">
                <a16:creationId xmlns:a16="http://schemas.microsoft.com/office/drawing/2014/main" id="{1073B5E5-F615-4963-A114-E46FE964F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8"/>
            <a:ext cx="10873936" cy="138500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graphicFrame>
        <p:nvGraphicFramePr>
          <p:cNvPr id="35" name="Таблица 34">
            <a:extLst>
              <a:ext uri="{FF2B5EF4-FFF2-40B4-BE49-F238E27FC236}">
                <a16:creationId xmlns:a16="http://schemas.microsoft.com/office/drawing/2014/main" id="{8D6B0C87-2A90-47A9-BBCD-6F5555853EB3}"/>
              </a:ext>
            </a:extLst>
          </p:cNvPr>
          <p:cNvGraphicFramePr>
            <a:graphicFrameLocks noGrp="1"/>
          </p:cNvGraphicFramePr>
          <p:nvPr/>
        </p:nvGraphicFramePr>
        <p:xfrm>
          <a:off x="4467600" y="1963500"/>
          <a:ext cx="7249155" cy="4260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5556">
                  <a:extLst>
                    <a:ext uri="{9D8B030D-6E8A-4147-A177-3AD203B41FA5}">
                      <a16:colId xmlns:a16="http://schemas.microsoft.com/office/drawing/2014/main" val="1066807684"/>
                    </a:ext>
                  </a:extLst>
                </a:gridCol>
                <a:gridCol w="5033599">
                  <a:extLst>
                    <a:ext uri="{9D8B030D-6E8A-4147-A177-3AD203B41FA5}">
                      <a16:colId xmlns:a16="http://schemas.microsoft.com/office/drawing/2014/main" val="2913616190"/>
                    </a:ext>
                  </a:extLst>
                </a:gridCol>
              </a:tblGrid>
              <a:tr h="806605"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r>
                        <a:rPr lang="ru-RU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hh sans Display" pitchFamily="2" charset="-52"/>
                          <a:ea typeface="+mn-ea"/>
                          <a:cs typeface="+mn-cs"/>
                        </a:rPr>
                        <a:t>В целом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929651"/>
                  </a:ext>
                </a:extLst>
              </a:tr>
              <a:tr h="899690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793222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До 250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144120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До 1000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417699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Более 1000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727539"/>
                  </a:ext>
                </a:extLst>
              </a:tr>
            </a:tbl>
          </a:graphicData>
        </a:graphic>
      </p:graphicFrame>
      <p:sp>
        <p:nvSpPr>
          <p:cNvPr id="26" name="Скругленный прямоугольник 55">
            <a:extLst>
              <a:ext uri="{FF2B5EF4-FFF2-40B4-BE49-F238E27FC236}">
                <a16:creationId xmlns:a16="http://schemas.microsoft.com/office/drawing/2014/main" id="{63618A19-9017-4123-9522-EED3F19D5CC2}"/>
              </a:ext>
            </a:extLst>
          </p:cNvPr>
          <p:cNvSpPr/>
          <p:nvPr/>
        </p:nvSpPr>
        <p:spPr>
          <a:xfrm>
            <a:off x="9912350" y="288357"/>
            <a:ext cx="17312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численности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8A70ED-4567-4B9C-A0CA-D2041924BEF0}"/>
              </a:ext>
            </a:extLst>
          </p:cNvPr>
          <p:cNvSpPr txBox="1"/>
          <p:nvPr/>
        </p:nvSpPr>
        <p:spPr>
          <a:xfrm>
            <a:off x="4623563" y="1352228"/>
            <a:ext cx="555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Планируется сокращение штата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B478D0-6A53-4627-8585-595F4FCEE5C1}"/>
              </a:ext>
            </a:extLst>
          </p:cNvPr>
          <p:cNvSpPr txBox="1"/>
          <p:nvPr/>
        </p:nvSpPr>
        <p:spPr>
          <a:xfrm>
            <a:off x="4617077" y="1048534"/>
            <a:ext cx="4105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Планируется увеличение штата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BE3A9B-C8F1-432F-93D9-AE7E388328BC}"/>
              </a:ext>
            </a:extLst>
          </p:cNvPr>
          <p:cNvSpPr txBox="1"/>
          <p:nvPr/>
        </p:nvSpPr>
        <p:spPr>
          <a:xfrm>
            <a:off x="4467600" y="633600"/>
            <a:ext cx="756565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Какие планы по численности персонала рассматриваются в вашей компании на 2026 год?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252720E8-58FC-4289-A986-A52A098B161F}"/>
              </a:ext>
            </a:extLst>
          </p:cNvPr>
          <p:cNvSpPr/>
          <p:nvPr/>
        </p:nvSpPr>
        <p:spPr>
          <a:xfrm flipH="1">
            <a:off x="7984934" y="1083038"/>
            <a:ext cx="201600" cy="201600"/>
          </a:xfrm>
          <a:prstGeom prst="roundRect">
            <a:avLst/>
          </a:prstGeom>
          <a:solidFill>
            <a:srgbClr val="B8CFDA"/>
          </a:solidFill>
          <a:ln>
            <a:solidFill>
              <a:srgbClr val="B8CFD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631DDF30-87F8-4E91-9682-F2F322702F25}"/>
              </a:ext>
            </a:extLst>
          </p:cNvPr>
          <p:cNvSpPr/>
          <p:nvPr/>
        </p:nvSpPr>
        <p:spPr>
          <a:xfrm flipH="1">
            <a:off x="7982783" y="1387301"/>
            <a:ext cx="201600" cy="201600"/>
          </a:xfrm>
          <a:prstGeom prst="roundRect">
            <a:avLst/>
          </a:prstGeom>
          <a:solidFill>
            <a:srgbClr val="FAD387"/>
          </a:solidFill>
          <a:ln>
            <a:solidFill>
              <a:srgbClr val="FAD38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237550-331C-417A-98DD-3054CE707351}"/>
              </a:ext>
            </a:extLst>
          </p:cNvPr>
          <p:cNvSpPr txBox="1"/>
          <p:nvPr/>
        </p:nvSpPr>
        <p:spPr>
          <a:xfrm>
            <a:off x="8148592" y="1355178"/>
            <a:ext cx="46898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Возможны изменения, решение пока не принято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A61D4726-E89F-40FE-BF87-CD35D255BC7D}"/>
              </a:ext>
            </a:extLst>
          </p:cNvPr>
          <p:cNvSpPr/>
          <p:nvPr/>
        </p:nvSpPr>
        <p:spPr>
          <a:xfrm flipH="1">
            <a:off x="4458269" y="1083038"/>
            <a:ext cx="201600" cy="201600"/>
          </a:xfrm>
          <a:prstGeom prst="roundRect">
            <a:avLst/>
          </a:prstGeom>
          <a:solidFill>
            <a:srgbClr val="FF0002"/>
          </a:solidFill>
          <a:ln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76203076-9E83-448F-9C2E-5A076B57268A}"/>
              </a:ext>
            </a:extLst>
          </p:cNvPr>
          <p:cNvSpPr/>
          <p:nvPr/>
        </p:nvSpPr>
        <p:spPr>
          <a:xfrm flipH="1">
            <a:off x="4458269" y="1386732"/>
            <a:ext cx="201600" cy="201600"/>
          </a:xfrm>
          <a:prstGeom prst="roundRect">
            <a:avLst/>
          </a:prstGeom>
          <a:solidFill>
            <a:srgbClr val="8A8881"/>
          </a:solidFill>
          <a:ln>
            <a:solidFill>
              <a:srgbClr val="8A888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B19B2F1-8B94-4855-963F-F865BAF356E7}"/>
              </a:ext>
            </a:extLst>
          </p:cNvPr>
          <p:cNvSpPr txBox="1"/>
          <p:nvPr/>
        </p:nvSpPr>
        <p:spPr>
          <a:xfrm>
            <a:off x="8148705" y="1048534"/>
            <a:ext cx="3613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Численность останется на текущем уровне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981009-7F0E-426F-81AE-3E5745CE6791}"/>
              </a:ext>
            </a:extLst>
          </p:cNvPr>
          <p:cNvSpPr txBox="1"/>
          <p:nvPr/>
        </p:nvSpPr>
        <p:spPr>
          <a:xfrm>
            <a:off x="4627682" y="1636197"/>
            <a:ext cx="5550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Планирование ведется поквартально,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16775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долгосрочных планов нет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6B5E7FCE-92BB-4A51-8FBA-63C4572AF4C9}"/>
              </a:ext>
            </a:extLst>
          </p:cNvPr>
          <p:cNvSpPr/>
          <p:nvPr/>
        </p:nvSpPr>
        <p:spPr>
          <a:xfrm flipH="1">
            <a:off x="4462388" y="1690579"/>
            <a:ext cx="201600" cy="201600"/>
          </a:xfrm>
          <a:prstGeom prst="roundRect">
            <a:avLst/>
          </a:prstGeom>
          <a:solidFill>
            <a:srgbClr val="D5E8FF"/>
          </a:solidFill>
          <a:ln>
            <a:solidFill>
              <a:srgbClr val="D5E8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DA07CB62-1F06-4E97-BE65-09FD2C9B12D3}"/>
              </a:ext>
            </a:extLst>
          </p:cNvPr>
          <p:cNvSpPr/>
          <p:nvPr/>
        </p:nvSpPr>
        <p:spPr>
          <a:xfrm flipH="1">
            <a:off x="7982222" y="1699409"/>
            <a:ext cx="201600" cy="20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660999-177B-4B9D-962D-B08580E04C7A}"/>
              </a:ext>
            </a:extLst>
          </p:cNvPr>
          <p:cNvSpPr txBox="1"/>
          <p:nvPr/>
        </p:nvSpPr>
        <p:spPr>
          <a:xfrm>
            <a:off x="8148031" y="1667286"/>
            <a:ext cx="37988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616775"/>
                </a:solidFill>
                <a:latin typeface="hh sans"/>
              </a:rPr>
              <a:t>Затрудняюсь ответить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616775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graphicFrame>
        <p:nvGraphicFramePr>
          <p:cNvPr id="48" name="Диаграмма 47">
            <a:extLst>
              <a:ext uri="{FF2B5EF4-FFF2-40B4-BE49-F238E27FC236}">
                <a16:creationId xmlns:a16="http://schemas.microsoft.com/office/drawing/2014/main" id="{E76306C7-3CA4-49E3-83D0-A568338854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3785586"/>
              </p:ext>
            </p:extLst>
          </p:nvPr>
        </p:nvGraphicFramePr>
        <p:xfrm>
          <a:off x="6581954" y="1936673"/>
          <a:ext cx="5269740" cy="427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5686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A82B4D-FE50-1CBC-20CF-208E3CC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6" y="640064"/>
            <a:ext cx="3877682" cy="2916761"/>
          </a:xfrm>
        </p:spPr>
        <p:txBody>
          <a:bodyPr/>
          <a:lstStyle/>
          <a:p>
            <a:r>
              <a:rPr lang="ru-RU" dirty="0"/>
              <a:t>Производственные и инженерные позиции – самые дефицитные кадры для 4 из 10 представителей бизнеса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7A8FFC95-578D-49C5-AB7D-97FC36E9E3B9}"/>
              </a:ext>
            </a:extLst>
          </p:cNvPr>
          <p:cNvGraphicFramePr>
            <a:graphicFrameLocks noGrp="1"/>
          </p:cNvGraphicFramePr>
          <p:nvPr/>
        </p:nvGraphicFramePr>
        <p:xfrm>
          <a:off x="4467086" y="1371598"/>
          <a:ext cx="3882872" cy="48514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4772">
                  <a:extLst>
                    <a:ext uri="{9D8B030D-6E8A-4147-A177-3AD203B41FA5}">
                      <a16:colId xmlns:a16="http://schemas.microsoft.com/office/drawing/2014/main" val="6577158"/>
                    </a:ext>
                  </a:extLst>
                </a:gridCol>
                <a:gridCol w="38100">
                  <a:extLst>
                    <a:ext uri="{9D8B030D-6E8A-4147-A177-3AD203B41FA5}">
                      <a16:colId xmlns:a16="http://schemas.microsoft.com/office/drawing/2014/main" val="3693144767"/>
                    </a:ext>
                  </a:extLst>
                </a:gridCol>
              </a:tblGrid>
              <a:tr h="8085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Производственные и инженерные позиции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3536793"/>
                  </a:ext>
                </a:extLst>
              </a:tr>
              <a:tr h="8085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Продажи и маркетинг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831196"/>
                  </a:ext>
                </a:extLst>
              </a:tr>
              <a:tr h="8085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Юридическая функция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33268"/>
                  </a:ext>
                </a:extLst>
              </a:tr>
              <a:tr h="808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IT / 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цифровые технологии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120290"/>
                  </a:ext>
                </a:extLst>
              </a:tr>
              <a:tr h="8085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Финансы и бухгалтерия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2004001"/>
                  </a:ext>
                </a:extLst>
              </a:tr>
              <a:tr h="8085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Другое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0002429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1F19A98-A461-4FFB-A18E-123511E3DFE9}"/>
              </a:ext>
            </a:extLst>
          </p:cNvPr>
          <p:cNvSpPr txBox="1"/>
          <p:nvPr/>
        </p:nvSpPr>
        <p:spPr>
          <a:xfrm>
            <a:off x="4467085" y="635000"/>
            <a:ext cx="7009567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 В вашей компании какие отрасли (функции) или позиции испытывают наибольший дефицит квалифицированных специалистов?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F65A8D4-5439-4B19-8A16-F0C342EF7816}"/>
              </a:ext>
            </a:extLst>
          </p:cNvPr>
          <p:cNvGraphicFramePr/>
          <p:nvPr/>
        </p:nvGraphicFramePr>
        <p:xfrm>
          <a:off x="8102600" y="1380932"/>
          <a:ext cx="2962668" cy="484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Нижний колонтитул 43">
            <a:extLst>
              <a:ext uri="{FF2B5EF4-FFF2-40B4-BE49-F238E27FC236}">
                <a16:creationId xmlns:a16="http://schemas.microsoft.com/office/drawing/2014/main" id="{BDB60EF8-05DA-4B3E-92E5-450DDAB62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9"/>
            <a:ext cx="10873936" cy="138499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2C7F8AC9-F4EF-4340-BCE8-4EF3A7037C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725" y="327025"/>
            <a:ext cx="3749675" cy="16510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3FF1A900-52AA-4728-9DAD-E864001662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306" y="4057244"/>
            <a:ext cx="3877682" cy="738664"/>
          </a:xfrm>
        </p:spPr>
        <p:txBody>
          <a:bodyPr/>
          <a:lstStyle/>
          <a:p>
            <a:r>
              <a:rPr lang="ru-RU" sz="1600" dirty="0"/>
              <a:t>О дефиците финансовых специалистов заявляют лишь 14% представителей</a:t>
            </a:r>
          </a:p>
        </p:txBody>
      </p:sp>
    </p:spTree>
    <p:extLst>
      <p:ext uri="{BB962C8B-B14F-4D97-AF65-F5344CB8AC3E}">
        <p14:creationId xmlns:p14="http://schemas.microsoft.com/office/powerpoint/2010/main" val="1840974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05F20-890C-4BED-BE24-B5300A0A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74" y="640408"/>
            <a:ext cx="11515648" cy="727315"/>
          </a:xfrm>
        </p:spPr>
        <p:txBody>
          <a:bodyPr/>
          <a:lstStyle/>
          <a:p>
            <a:r>
              <a:rPr lang="ru-RU" sz="2600" dirty="0"/>
              <a:t>Представители </a:t>
            </a:r>
            <a:r>
              <a:rPr lang="en-US" sz="2600" dirty="0"/>
              <a:t>HR-</a:t>
            </a:r>
            <a:r>
              <a:rPr lang="ru-RU" sz="2600" dirty="0"/>
              <a:t>функции также отмечают острый дефицит квалифицированных кадров в продажах и маркетинге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595B06-38C6-4C4D-ADDE-681A44F24B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74" y="1583959"/>
            <a:ext cx="11515648" cy="553998"/>
          </a:xfrm>
        </p:spPr>
        <p:txBody>
          <a:bodyPr/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bg1"/>
                </a:solidFill>
                <a:latin typeface="hh sans Display" pitchFamily="2" charset="0"/>
              </a:rPr>
              <a:t>В вашей компании какие отрасли (функции) или позиции испытывают наибольший дефицит квалифицированных специалистов?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EC0C76-9B52-474D-B494-0BC08C12B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8A96F-3E87-1947-91B8-9EE526262AFC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FA3AD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pPr marL="0" marR="0" lvl="0" indent="0" algn="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9FA3AD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3" name="Скругленный прямоугольник 55">
            <a:extLst>
              <a:ext uri="{FF2B5EF4-FFF2-40B4-BE49-F238E27FC236}">
                <a16:creationId xmlns:a16="http://schemas.microsoft.com/office/drawing/2014/main" id="{380851BF-FCD3-4AEE-B14E-A0230669D994}"/>
              </a:ext>
            </a:extLst>
          </p:cNvPr>
          <p:cNvSpPr/>
          <p:nvPr/>
        </p:nvSpPr>
        <p:spPr>
          <a:xfrm>
            <a:off x="10560050" y="288357"/>
            <a:ext cx="10835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роли </a:t>
            </a:r>
          </a:p>
        </p:txBody>
      </p:sp>
      <p:sp>
        <p:nvSpPr>
          <p:cNvPr id="18" name="Нижний колонтитул 43">
            <a:extLst>
              <a:ext uri="{FF2B5EF4-FFF2-40B4-BE49-F238E27FC236}">
                <a16:creationId xmlns:a16="http://schemas.microsoft.com/office/drawing/2014/main" id="{29001F4D-D221-49E8-9F63-EB88CDF65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9"/>
            <a:ext cx="10873936" cy="138499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B1F451C0-4EF3-4DCC-A5CA-F10B28E97E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725" y="327025"/>
            <a:ext cx="4405313" cy="16510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587B448-A31A-4EB4-A855-42CBAA4D9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10151"/>
              </p:ext>
            </p:extLst>
          </p:nvPr>
        </p:nvGraphicFramePr>
        <p:xfrm>
          <a:off x="371506" y="2247900"/>
          <a:ext cx="8473088" cy="3968752"/>
        </p:xfrm>
        <a:graphic>
          <a:graphicData uri="http://schemas.openxmlformats.org/drawingml/2006/table">
            <a:tbl>
              <a:tblPr/>
              <a:tblGrid>
                <a:gridCol w="3617867">
                  <a:extLst>
                    <a:ext uri="{9D8B030D-6E8A-4147-A177-3AD203B41FA5}">
                      <a16:colId xmlns:a16="http://schemas.microsoft.com/office/drawing/2014/main" val="346898617"/>
                    </a:ext>
                  </a:extLst>
                </a:gridCol>
                <a:gridCol w="1618407">
                  <a:extLst>
                    <a:ext uri="{9D8B030D-6E8A-4147-A177-3AD203B41FA5}">
                      <a16:colId xmlns:a16="http://schemas.microsoft.com/office/drawing/2014/main" val="3460805755"/>
                    </a:ext>
                  </a:extLst>
                </a:gridCol>
                <a:gridCol w="1618407">
                  <a:extLst>
                    <a:ext uri="{9D8B030D-6E8A-4147-A177-3AD203B41FA5}">
                      <a16:colId xmlns:a16="http://schemas.microsoft.com/office/drawing/2014/main" val="2201523038"/>
                    </a:ext>
                  </a:extLst>
                </a:gridCol>
                <a:gridCol w="1618407">
                  <a:extLst>
                    <a:ext uri="{9D8B030D-6E8A-4147-A177-3AD203B41FA5}">
                      <a16:colId xmlns:a16="http://schemas.microsoft.com/office/drawing/2014/main" val="3085896570"/>
                    </a:ext>
                  </a:extLst>
                </a:gridCol>
              </a:tblGrid>
              <a:tr h="460606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Юридическое руководство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Кадры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892946"/>
                  </a:ext>
                </a:extLst>
              </a:tr>
              <a:tr h="584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Производственные и инженерные позиции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BC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AD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42853"/>
                  </a:ext>
                </a:extLst>
              </a:tr>
              <a:tr h="584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Продажи и маркетинг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E1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C3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522660"/>
                  </a:ext>
                </a:extLst>
              </a:tr>
              <a:tr h="584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Юридическая функция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F4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139974"/>
                  </a:ext>
                </a:extLst>
              </a:tr>
              <a:tr h="5846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IT / 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цифровые технологии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E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4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E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041374"/>
                  </a:ext>
                </a:extLst>
              </a:tr>
              <a:tr h="584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Финансы и бухгалтерия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857424"/>
                  </a:ext>
                </a:extLst>
              </a:tr>
              <a:tr h="584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Другое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E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154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890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05F20-890C-4BED-BE24-B5300A0A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74" y="640408"/>
            <a:ext cx="11515648" cy="727315"/>
          </a:xfrm>
        </p:spPr>
        <p:txBody>
          <a:bodyPr/>
          <a:lstStyle/>
          <a:p>
            <a:r>
              <a:rPr lang="ru-RU" sz="2600" dirty="0"/>
              <a:t>Чем крупнее компания, тем чаще она страдает от дефицита квалифицированных кадров в производстве и инженерии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595B06-38C6-4C4D-ADDE-681A44F24B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74" y="1583959"/>
            <a:ext cx="11515648" cy="553998"/>
          </a:xfrm>
        </p:spPr>
        <p:txBody>
          <a:bodyPr/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bg1"/>
                </a:solidFill>
                <a:latin typeface="hh sans Display" pitchFamily="2" charset="0"/>
              </a:rPr>
              <a:t>В вашей компании какие отрасли (функции) или позиции испытывают наибольший дефицит квалифицированных специалистов?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EC0C76-9B52-474D-B494-0BC08C12B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8A96F-3E87-1947-91B8-9EE526262AFC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FA3AD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pPr marL="0" marR="0" lvl="0" indent="0" algn="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9FA3AD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8" name="Нижний колонтитул 43">
            <a:extLst>
              <a:ext uri="{FF2B5EF4-FFF2-40B4-BE49-F238E27FC236}">
                <a16:creationId xmlns:a16="http://schemas.microsoft.com/office/drawing/2014/main" id="{29001F4D-D221-49E8-9F63-EB88CDF65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9"/>
            <a:ext cx="10873936" cy="138499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B1F451C0-4EF3-4DCC-A5CA-F10B28E97E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725" y="327025"/>
            <a:ext cx="4405313" cy="16510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587B448-A31A-4EB4-A855-42CBAA4D9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159356"/>
              </p:ext>
            </p:extLst>
          </p:nvPr>
        </p:nvGraphicFramePr>
        <p:xfrm>
          <a:off x="371506" y="2247900"/>
          <a:ext cx="8473088" cy="3968752"/>
        </p:xfrm>
        <a:graphic>
          <a:graphicData uri="http://schemas.openxmlformats.org/drawingml/2006/table">
            <a:tbl>
              <a:tblPr/>
              <a:tblGrid>
                <a:gridCol w="3617867">
                  <a:extLst>
                    <a:ext uri="{9D8B030D-6E8A-4147-A177-3AD203B41FA5}">
                      <a16:colId xmlns:a16="http://schemas.microsoft.com/office/drawing/2014/main" val="346898617"/>
                    </a:ext>
                  </a:extLst>
                </a:gridCol>
                <a:gridCol w="1618407">
                  <a:extLst>
                    <a:ext uri="{9D8B030D-6E8A-4147-A177-3AD203B41FA5}">
                      <a16:colId xmlns:a16="http://schemas.microsoft.com/office/drawing/2014/main" val="3460805755"/>
                    </a:ext>
                  </a:extLst>
                </a:gridCol>
                <a:gridCol w="1618407">
                  <a:extLst>
                    <a:ext uri="{9D8B030D-6E8A-4147-A177-3AD203B41FA5}">
                      <a16:colId xmlns:a16="http://schemas.microsoft.com/office/drawing/2014/main" val="2201523038"/>
                    </a:ext>
                  </a:extLst>
                </a:gridCol>
                <a:gridCol w="1618407">
                  <a:extLst>
                    <a:ext uri="{9D8B030D-6E8A-4147-A177-3AD203B41FA5}">
                      <a16:colId xmlns:a16="http://schemas.microsoft.com/office/drawing/2014/main" val="3085896570"/>
                    </a:ext>
                  </a:extLst>
                </a:gridCol>
              </a:tblGrid>
              <a:tr h="460606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 250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 1000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Более 1000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892946"/>
                  </a:ext>
                </a:extLst>
              </a:tr>
              <a:tr h="584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Производственные и инженерные позиции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E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42853"/>
                  </a:ext>
                </a:extLst>
              </a:tr>
              <a:tr h="584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Продажи и маркетинг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EEA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F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522660"/>
                  </a:ext>
                </a:extLst>
              </a:tr>
              <a:tr h="584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Юридическая функция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0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139974"/>
                  </a:ext>
                </a:extLst>
              </a:tr>
              <a:tr h="5846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IT / 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цифровые технологии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D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041374"/>
                  </a:ext>
                </a:extLst>
              </a:tr>
              <a:tr h="584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Финансы и бухгалтерия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857424"/>
                  </a:ext>
                </a:extLst>
              </a:tr>
              <a:tr h="584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Другое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154319"/>
                  </a:ext>
                </a:extLst>
              </a:tr>
            </a:tbl>
          </a:graphicData>
        </a:graphic>
      </p:graphicFrame>
      <p:sp>
        <p:nvSpPr>
          <p:cNvPr id="11" name="Скругленный прямоугольник 55">
            <a:extLst>
              <a:ext uri="{FF2B5EF4-FFF2-40B4-BE49-F238E27FC236}">
                <a16:creationId xmlns:a16="http://schemas.microsoft.com/office/drawing/2014/main" id="{14804A23-7E54-4E0F-8DE8-52ACAC153FCE}"/>
              </a:ext>
            </a:extLst>
          </p:cNvPr>
          <p:cNvSpPr/>
          <p:nvPr/>
        </p:nvSpPr>
        <p:spPr>
          <a:xfrm>
            <a:off x="9912350" y="288357"/>
            <a:ext cx="17312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численности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035105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A82B4D-FE50-1CBC-20CF-208E3CC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6" y="640064"/>
            <a:ext cx="3882872" cy="3747757"/>
          </a:xfrm>
        </p:spPr>
        <p:txBody>
          <a:bodyPr/>
          <a:lstStyle/>
          <a:p>
            <a:r>
              <a:rPr lang="ru-RU" dirty="0"/>
              <a:t>Повышение зарплат и бонусов – главный механизм привлечения и удержания сотрудников </a:t>
            </a:r>
            <a:br>
              <a:rPr lang="ru-RU" dirty="0"/>
            </a:br>
            <a:r>
              <a:rPr lang="ru-RU" dirty="0"/>
              <a:t>для трети (35%) компаний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7A8FFC95-578D-49C5-AB7D-97FC36E9E3B9}"/>
              </a:ext>
            </a:extLst>
          </p:cNvPr>
          <p:cNvGraphicFramePr>
            <a:graphicFrameLocks noGrp="1"/>
          </p:cNvGraphicFramePr>
          <p:nvPr/>
        </p:nvGraphicFramePr>
        <p:xfrm>
          <a:off x="4467086" y="1371598"/>
          <a:ext cx="3882872" cy="48514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4772">
                  <a:extLst>
                    <a:ext uri="{9D8B030D-6E8A-4147-A177-3AD203B41FA5}">
                      <a16:colId xmlns:a16="http://schemas.microsoft.com/office/drawing/2014/main" val="6577158"/>
                    </a:ext>
                  </a:extLst>
                </a:gridCol>
                <a:gridCol w="38100">
                  <a:extLst>
                    <a:ext uri="{9D8B030D-6E8A-4147-A177-3AD203B41FA5}">
                      <a16:colId xmlns:a16="http://schemas.microsoft.com/office/drawing/2014/main" val="3693144767"/>
                    </a:ext>
                  </a:extLst>
                </a:gridCol>
              </a:tblGrid>
              <a:tr h="8085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Повышение зарплаты и бонусов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3536793"/>
                  </a:ext>
                </a:extLst>
              </a:tr>
              <a:tr h="8085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Гибкий график и удаленная работа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831196"/>
                  </a:ext>
                </a:extLst>
              </a:tr>
              <a:tr h="8085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Развитие корпоративной культуры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33268"/>
                  </a:ext>
                </a:extLst>
              </a:tr>
              <a:tr h="8085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Обучение и карьерное развитие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120290"/>
                  </a:ext>
                </a:extLst>
              </a:tr>
              <a:tr h="8085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Платформенная занятость и проектные команды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2004001"/>
                  </a:ext>
                </a:extLst>
              </a:tr>
              <a:tr h="8085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Другое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0002429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1F19A98-A461-4FFB-A18E-123511E3DFE9}"/>
              </a:ext>
            </a:extLst>
          </p:cNvPr>
          <p:cNvSpPr txBox="1"/>
          <p:nvPr/>
        </p:nvSpPr>
        <p:spPr>
          <a:xfrm>
            <a:off x="4467085" y="635000"/>
            <a:ext cx="7009567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Какие меры компания применяет для привлечения и удержания сотрудников?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F65A8D4-5439-4B19-8A16-F0C342EF7816}"/>
              </a:ext>
            </a:extLst>
          </p:cNvPr>
          <p:cNvGraphicFramePr/>
          <p:nvPr/>
        </p:nvGraphicFramePr>
        <p:xfrm>
          <a:off x="8102600" y="1380932"/>
          <a:ext cx="2962668" cy="484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Нижний колонтитул 43">
            <a:extLst>
              <a:ext uri="{FF2B5EF4-FFF2-40B4-BE49-F238E27FC236}">
                <a16:creationId xmlns:a16="http://schemas.microsoft.com/office/drawing/2014/main" id="{BDB60EF8-05DA-4B3E-92E5-450DDAB62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9"/>
            <a:ext cx="10873936" cy="138499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2C7F8AC9-F4EF-4340-BCE8-4EF3A7037C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725" y="327025"/>
            <a:ext cx="3749675" cy="16510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</p:spTree>
    <p:extLst>
      <p:ext uri="{BB962C8B-B14F-4D97-AF65-F5344CB8AC3E}">
        <p14:creationId xmlns:p14="http://schemas.microsoft.com/office/powerpoint/2010/main" val="3830859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05F20-890C-4BED-BE24-B5300A0A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74" y="640408"/>
            <a:ext cx="11515648" cy="1003801"/>
          </a:xfrm>
        </p:spPr>
        <p:txBody>
          <a:bodyPr/>
          <a:lstStyle/>
          <a:p>
            <a:r>
              <a:rPr lang="ru-RU" sz="2400" dirty="0"/>
              <a:t>Представители юрид. руководства в качестве мер также отмечают гибкий график и удаленку, а </a:t>
            </a:r>
            <a:r>
              <a:rPr lang="en-US" sz="2400" dirty="0"/>
              <a:t>HR</a:t>
            </a:r>
            <a:r>
              <a:rPr lang="ru-RU" sz="2400" dirty="0"/>
              <a:t> – развитие корпоративной культуры, образовательных и карьерных возможностей в компании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595B06-38C6-4C4D-ADDE-681A44F24B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74" y="1583959"/>
            <a:ext cx="11515648" cy="276999"/>
          </a:xfrm>
        </p:spPr>
        <p:txBody>
          <a:bodyPr/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bg1"/>
                </a:solidFill>
                <a:latin typeface="hh sans Display" pitchFamily="2" charset="0"/>
              </a:rPr>
              <a:t>Какие меры компания применяет для привлечения и удержания сотрудников?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EC0C76-9B52-474D-B494-0BC08C12B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8A96F-3E87-1947-91B8-9EE526262AFC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FA3AD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pPr marL="0" marR="0" lvl="0" indent="0" algn="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9FA3AD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3" name="Скругленный прямоугольник 55">
            <a:extLst>
              <a:ext uri="{FF2B5EF4-FFF2-40B4-BE49-F238E27FC236}">
                <a16:creationId xmlns:a16="http://schemas.microsoft.com/office/drawing/2014/main" id="{380851BF-FCD3-4AEE-B14E-A0230669D994}"/>
              </a:ext>
            </a:extLst>
          </p:cNvPr>
          <p:cNvSpPr/>
          <p:nvPr/>
        </p:nvSpPr>
        <p:spPr>
          <a:xfrm>
            <a:off x="10560050" y="288357"/>
            <a:ext cx="10835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роли </a:t>
            </a:r>
          </a:p>
        </p:txBody>
      </p:sp>
      <p:sp>
        <p:nvSpPr>
          <p:cNvPr id="18" name="Нижний колонтитул 43">
            <a:extLst>
              <a:ext uri="{FF2B5EF4-FFF2-40B4-BE49-F238E27FC236}">
                <a16:creationId xmlns:a16="http://schemas.microsoft.com/office/drawing/2014/main" id="{29001F4D-D221-49E8-9F63-EB88CDF65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9"/>
            <a:ext cx="10873936" cy="138499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B1F451C0-4EF3-4DCC-A5CA-F10B28E97E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725" y="327025"/>
            <a:ext cx="4405313" cy="16510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587B448-A31A-4EB4-A855-42CBAA4D9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077160"/>
              </p:ext>
            </p:extLst>
          </p:nvPr>
        </p:nvGraphicFramePr>
        <p:xfrm>
          <a:off x="371506" y="2247900"/>
          <a:ext cx="8473088" cy="3968752"/>
        </p:xfrm>
        <a:graphic>
          <a:graphicData uri="http://schemas.openxmlformats.org/drawingml/2006/table">
            <a:tbl>
              <a:tblPr/>
              <a:tblGrid>
                <a:gridCol w="3617867">
                  <a:extLst>
                    <a:ext uri="{9D8B030D-6E8A-4147-A177-3AD203B41FA5}">
                      <a16:colId xmlns:a16="http://schemas.microsoft.com/office/drawing/2014/main" val="346898617"/>
                    </a:ext>
                  </a:extLst>
                </a:gridCol>
                <a:gridCol w="1618407">
                  <a:extLst>
                    <a:ext uri="{9D8B030D-6E8A-4147-A177-3AD203B41FA5}">
                      <a16:colId xmlns:a16="http://schemas.microsoft.com/office/drawing/2014/main" val="3460805755"/>
                    </a:ext>
                  </a:extLst>
                </a:gridCol>
                <a:gridCol w="1618407">
                  <a:extLst>
                    <a:ext uri="{9D8B030D-6E8A-4147-A177-3AD203B41FA5}">
                      <a16:colId xmlns:a16="http://schemas.microsoft.com/office/drawing/2014/main" val="2201523038"/>
                    </a:ext>
                  </a:extLst>
                </a:gridCol>
                <a:gridCol w="1618407">
                  <a:extLst>
                    <a:ext uri="{9D8B030D-6E8A-4147-A177-3AD203B41FA5}">
                      <a16:colId xmlns:a16="http://schemas.microsoft.com/office/drawing/2014/main" val="3085896570"/>
                    </a:ext>
                  </a:extLst>
                </a:gridCol>
              </a:tblGrid>
              <a:tr h="460606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Юридическое руководство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Кадры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892946"/>
                  </a:ext>
                </a:extLst>
              </a:tr>
              <a:tr h="584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Повышение зарплаты и бонусов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D1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BE2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42853"/>
                  </a:ext>
                </a:extLst>
              </a:tr>
              <a:tr h="584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Гибкий график и удаленная работа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D1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522660"/>
                  </a:ext>
                </a:extLst>
              </a:tr>
              <a:tr h="584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Развитие корпоративной культуры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E3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0D1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139974"/>
                  </a:ext>
                </a:extLst>
              </a:tr>
              <a:tr h="584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Обучение и карьерное развитие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D1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041374"/>
                  </a:ext>
                </a:extLst>
              </a:tr>
              <a:tr h="584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Платформенная занятость и проектные команды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857424"/>
                  </a:ext>
                </a:extLst>
              </a:tr>
              <a:tr h="584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Другое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DE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8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154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079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05F20-890C-4BED-BE24-B5300A0A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74" y="640408"/>
            <a:ext cx="11515648" cy="1045607"/>
          </a:xfrm>
        </p:spPr>
        <p:txBody>
          <a:bodyPr/>
          <a:lstStyle/>
          <a:p>
            <a:r>
              <a:rPr lang="ru-RU" sz="2500" dirty="0"/>
              <a:t>Самые крупные игроки на рынке труда чаще всего вкладываются в развитие корпоративной культуры в целях привлечения и удержания персонала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595B06-38C6-4C4D-ADDE-681A44F24B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74" y="1583959"/>
            <a:ext cx="11515648" cy="276999"/>
          </a:xfrm>
        </p:spPr>
        <p:txBody>
          <a:bodyPr/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bg1"/>
                </a:solidFill>
                <a:latin typeface="hh sans Display" pitchFamily="2" charset="0"/>
              </a:rPr>
              <a:t>Какие меры компания применяет для привлечения и удержания сотрудников?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EC0C76-9B52-474D-B494-0BC08C12B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8A96F-3E87-1947-91B8-9EE526262AFC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FA3AD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pPr marL="0" marR="0" lvl="0" indent="0" algn="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9FA3AD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8" name="Нижний колонтитул 43">
            <a:extLst>
              <a:ext uri="{FF2B5EF4-FFF2-40B4-BE49-F238E27FC236}">
                <a16:creationId xmlns:a16="http://schemas.microsoft.com/office/drawing/2014/main" id="{29001F4D-D221-49E8-9F63-EB88CDF65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9"/>
            <a:ext cx="10873936" cy="138499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B1F451C0-4EF3-4DCC-A5CA-F10B28E97E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725" y="327025"/>
            <a:ext cx="4405313" cy="16510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587B448-A31A-4EB4-A855-42CBAA4D9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47713"/>
              </p:ext>
            </p:extLst>
          </p:nvPr>
        </p:nvGraphicFramePr>
        <p:xfrm>
          <a:off x="371506" y="2247900"/>
          <a:ext cx="8473088" cy="3968752"/>
        </p:xfrm>
        <a:graphic>
          <a:graphicData uri="http://schemas.openxmlformats.org/drawingml/2006/table">
            <a:tbl>
              <a:tblPr/>
              <a:tblGrid>
                <a:gridCol w="3617867">
                  <a:extLst>
                    <a:ext uri="{9D8B030D-6E8A-4147-A177-3AD203B41FA5}">
                      <a16:colId xmlns:a16="http://schemas.microsoft.com/office/drawing/2014/main" val="346898617"/>
                    </a:ext>
                  </a:extLst>
                </a:gridCol>
                <a:gridCol w="1618407">
                  <a:extLst>
                    <a:ext uri="{9D8B030D-6E8A-4147-A177-3AD203B41FA5}">
                      <a16:colId xmlns:a16="http://schemas.microsoft.com/office/drawing/2014/main" val="3460805755"/>
                    </a:ext>
                  </a:extLst>
                </a:gridCol>
                <a:gridCol w="1618407">
                  <a:extLst>
                    <a:ext uri="{9D8B030D-6E8A-4147-A177-3AD203B41FA5}">
                      <a16:colId xmlns:a16="http://schemas.microsoft.com/office/drawing/2014/main" val="2201523038"/>
                    </a:ext>
                  </a:extLst>
                </a:gridCol>
                <a:gridCol w="1618407">
                  <a:extLst>
                    <a:ext uri="{9D8B030D-6E8A-4147-A177-3AD203B41FA5}">
                      <a16:colId xmlns:a16="http://schemas.microsoft.com/office/drawing/2014/main" val="3085896570"/>
                    </a:ext>
                  </a:extLst>
                </a:gridCol>
              </a:tblGrid>
              <a:tr h="460606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 250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 1000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Более 1000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892946"/>
                  </a:ext>
                </a:extLst>
              </a:tr>
              <a:tr h="584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Повышение зарплаты и бонусов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1C4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9C7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42853"/>
                  </a:ext>
                </a:extLst>
              </a:tr>
              <a:tr h="584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Гибкий график и удаленная работа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AC8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522660"/>
                  </a:ext>
                </a:extLst>
              </a:tr>
              <a:tr h="584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Развитие корпоративной культуры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E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C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139974"/>
                  </a:ext>
                </a:extLst>
              </a:tr>
              <a:tr h="584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Обучение и карьерное развитие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D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C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1C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041374"/>
                  </a:ext>
                </a:extLst>
              </a:tr>
              <a:tr h="584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Платформенная занятость и проектные команды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F5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857424"/>
                  </a:ext>
                </a:extLst>
              </a:tr>
              <a:tr h="584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Другое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E1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CE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C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154319"/>
                  </a:ext>
                </a:extLst>
              </a:tr>
            </a:tbl>
          </a:graphicData>
        </a:graphic>
      </p:graphicFrame>
      <p:sp>
        <p:nvSpPr>
          <p:cNvPr id="11" name="Скругленный прямоугольник 55">
            <a:extLst>
              <a:ext uri="{FF2B5EF4-FFF2-40B4-BE49-F238E27FC236}">
                <a16:creationId xmlns:a16="http://schemas.microsoft.com/office/drawing/2014/main" id="{14804A23-7E54-4E0F-8DE8-52ACAC153FCE}"/>
              </a:ext>
            </a:extLst>
          </p:cNvPr>
          <p:cNvSpPr/>
          <p:nvPr/>
        </p:nvSpPr>
        <p:spPr>
          <a:xfrm>
            <a:off x="9912350" y="288357"/>
            <a:ext cx="17312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численности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680502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C740AF6A-AABE-4166-8382-DF1B107BF344}"/>
              </a:ext>
            </a:extLst>
          </p:cNvPr>
          <p:cNvSpPr txBox="1"/>
          <p:nvPr/>
        </p:nvSpPr>
        <p:spPr>
          <a:xfrm>
            <a:off x="4673130" y="1203516"/>
            <a:ext cx="3154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Менее 10%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1D4592-2D12-417A-B7FB-CD4158A27E76}"/>
              </a:ext>
            </a:extLst>
          </p:cNvPr>
          <p:cNvSpPr txBox="1"/>
          <p:nvPr/>
        </p:nvSpPr>
        <p:spPr>
          <a:xfrm>
            <a:off x="4671528" y="1625871"/>
            <a:ext cx="555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26 – 50%</a:t>
            </a:r>
          </a:p>
        </p:txBody>
      </p:sp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id="{189D6477-2F64-400F-B1FC-55504F5A1563}"/>
              </a:ext>
            </a:extLst>
          </p:cNvPr>
          <p:cNvGraphicFramePr>
            <a:graphicFrameLocks noGrp="1"/>
          </p:cNvGraphicFramePr>
          <p:nvPr/>
        </p:nvGraphicFramePr>
        <p:xfrm>
          <a:off x="4467600" y="1963500"/>
          <a:ext cx="7249155" cy="4260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5556">
                  <a:extLst>
                    <a:ext uri="{9D8B030D-6E8A-4147-A177-3AD203B41FA5}">
                      <a16:colId xmlns:a16="http://schemas.microsoft.com/office/drawing/2014/main" val="1066807684"/>
                    </a:ext>
                  </a:extLst>
                </a:gridCol>
                <a:gridCol w="5033599">
                  <a:extLst>
                    <a:ext uri="{9D8B030D-6E8A-4147-A177-3AD203B41FA5}">
                      <a16:colId xmlns:a16="http://schemas.microsoft.com/office/drawing/2014/main" val="2913616190"/>
                    </a:ext>
                  </a:extLst>
                </a:gridCol>
              </a:tblGrid>
              <a:tr h="806605"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r>
                        <a:rPr lang="ru-RU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hh sans Display" pitchFamily="2" charset="-52"/>
                          <a:ea typeface="+mn-ea"/>
                          <a:cs typeface="+mn-cs"/>
                        </a:rPr>
                        <a:t>В целом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929651"/>
                  </a:ext>
                </a:extLst>
              </a:tr>
              <a:tr h="899690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793222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Юридическое руководство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144120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417699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Кадры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727539"/>
                  </a:ext>
                </a:extLst>
              </a:tr>
            </a:tbl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5A296AC6-8161-436D-B710-74CE165754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7855996"/>
              </p:ext>
            </p:extLst>
          </p:nvPr>
        </p:nvGraphicFramePr>
        <p:xfrm>
          <a:off x="6581954" y="1936673"/>
          <a:ext cx="5269740" cy="427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A82B4D-FE50-1CBC-20CF-208E3CC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6" y="640064"/>
            <a:ext cx="3876476" cy="2722284"/>
          </a:xfrm>
        </p:spPr>
        <p:txBody>
          <a:bodyPr/>
          <a:lstStyle/>
          <a:p>
            <a:r>
              <a:rPr lang="ru-RU" sz="2800" dirty="0"/>
              <a:t>В 77% компаний доля сотрудников, работающих по альтернативным формам занятости, составляет менее 10%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4A1F354F-4129-4B46-96E3-CAAE84F7B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306" y="327136"/>
            <a:ext cx="3748971" cy="16434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D1ED371E-E3C9-4C4B-9DBB-DE597A577131}"/>
              </a:ext>
            </a:extLst>
          </p:cNvPr>
          <p:cNvSpPr/>
          <p:nvPr/>
        </p:nvSpPr>
        <p:spPr>
          <a:xfrm flipH="1">
            <a:off x="6048245" y="1240532"/>
            <a:ext cx="201600" cy="201600"/>
          </a:xfrm>
          <a:prstGeom prst="roundRect">
            <a:avLst/>
          </a:prstGeom>
          <a:solidFill>
            <a:srgbClr val="FF6667"/>
          </a:solidFill>
          <a:ln>
            <a:solidFill>
              <a:srgbClr val="FF666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D42FAA69-39B9-4E45-A590-44CCC56B1992}"/>
              </a:ext>
            </a:extLst>
          </p:cNvPr>
          <p:cNvSpPr/>
          <p:nvPr/>
        </p:nvSpPr>
        <p:spPr>
          <a:xfrm flipH="1">
            <a:off x="4467600" y="1660375"/>
            <a:ext cx="201600" cy="2016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D55CFD3E-3BEE-4CBB-8978-D61AE480FC21}"/>
              </a:ext>
            </a:extLst>
          </p:cNvPr>
          <p:cNvSpPr/>
          <p:nvPr/>
        </p:nvSpPr>
        <p:spPr>
          <a:xfrm flipH="1">
            <a:off x="6048894" y="1660944"/>
            <a:ext cx="201600" cy="20160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4009C69-FC66-4752-8E4C-924DC6A006CC}"/>
              </a:ext>
            </a:extLst>
          </p:cNvPr>
          <p:cNvSpPr txBox="1"/>
          <p:nvPr/>
        </p:nvSpPr>
        <p:spPr>
          <a:xfrm>
            <a:off x="6243276" y="1626440"/>
            <a:ext cx="37988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Более 50%</a:t>
            </a:r>
          </a:p>
        </p:txBody>
      </p:sp>
      <p:sp>
        <p:nvSpPr>
          <p:cNvPr id="18" name="Нижний колонтитул 43">
            <a:extLst>
              <a:ext uri="{FF2B5EF4-FFF2-40B4-BE49-F238E27FC236}">
                <a16:creationId xmlns:a16="http://schemas.microsoft.com/office/drawing/2014/main" id="{1073B5E5-F615-4963-A114-E46FE964F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8"/>
            <a:ext cx="10873936" cy="138500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A8DB58C-42C1-4495-BB63-C3D30458B811}"/>
              </a:ext>
            </a:extLst>
          </p:cNvPr>
          <p:cNvSpPr/>
          <p:nvPr/>
        </p:nvSpPr>
        <p:spPr>
          <a:xfrm flipH="1">
            <a:off x="4467600" y="1238020"/>
            <a:ext cx="201600" cy="201600"/>
          </a:xfrm>
          <a:prstGeom prst="roundRect">
            <a:avLst/>
          </a:prstGeom>
          <a:solidFill>
            <a:srgbClr val="FF999A"/>
          </a:solidFill>
          <a:ln>
            <a:solidFill>
              <a:srgbClr val="FF999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F8E29A-5908-4534-AB5C-9F8509845ACF}"/>
              </a:ext>
            </a:extLst>
          </p:cNvPr>
          <p:cNvSpPr txBox="1"/>
          <p:nvPr/>
        </p:nvSpPr>
        <p:spPr>
          <a:xfrm>
            <a:off x="4467600" y="633600"/>
            <a:ext cx="7363741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Какая доля персонала в вашей компании работает по альтернативным форматам занятости (ГПХ, самозанятые, платформенная занятость)?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3C12FD-7FE5-45E6-BDC9-A1B5F6631111}"/>
              </a:ext>
            </a:extLst>
          </p:cNvPr>
          <p:cNvSpPr txBox="1"/>
          <p:nvPr/>
        </p:nvSpPr>
        <p:spPr>
          <a:xfrm>
            <a:off x="6244210" y="1206028"/>
            <a:ext cx="3613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10 – 25%</a:t>
            </a:r>
          </a:p>
        </p:txBody>
      </p:sp>
      <p:sp>
        <p:nvSpPr>
          <p:cNvPr id="28" name="Скругленный прямоугольник 55">
            <a:extLst>
              <a:ext uri="{FF2B5EF4-FFF2-40B4-BE49-F238E27FC236}">
                <a16:creationId xmlns:a16="http://schemas.microsoft.com/office/drawing/2014/main" id="{E29434C6-24F1-43C6-A61C-5DDC62D2D924}"/>
              </a:ext>
            </a:extLst>
          </p:cNvPr>
          <p:cNvSpPr/>
          <p:nvPr/>
        </p:nvSpPr>
        <p:spPr>
          <a:xfrm>
            <a:off x="10560050" y="288357"/>
            <a:ext cx="10835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роли </a:t>
            </a:r>
          </a:p>
        </p:txBody>
      </p:sp>
    </p:spTree>
    <p:extLst>
      <p:ext uri="{BB962C8B-B14F-4D97-AF65-F5344CB8AC3E}">
        <p14:creationId xmlns:p14="http://schemas.microsoft.com/office/powerpoint/2010/main" val="18773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AB22AEE4-B677-4A3D-91C5-A4A500CBF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201576"/>
              </p:ext>
            </p:extLst>
          </p:nvPr>
        </p:nvGraphicFramePr>
        <p:xfrm>
          <a:off x="647700" y="1267694"/>
          <a:ext cx="11404600" cy="5279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8467">
                  <a:extLst>
                    <a:ext uri="{9D8B030D-6E8A-4147-A177-3AD203B41FA5}">
                      <a16:colId xmlns:a16="http://schemas.microsoft.com/office/drawing/2014/main" val="4726836"/>
                    </a:ext>
                  </a:extLst>
                </a:gridCol>
                <a:gridCol w="8816133">
                  <a:extLst>
                    <a:ext uri="{9D8B030D-6E8A-4147-A177-3AD203B41FA5}">
                      <a16:colId xmlns:a16="http://schemas.microsoft.com/office/drawing/2014/main" val="1819208948"/>
                    </a:ext>
                  </a:extLst>
                </a:gridCol>
              </a:tblGrid>
              <a:tr h="2514722">
                <a:tc>
                  <a:txBody>
                    <a:bodyPr/>
                    <a:lstStyle>
                      <a:lvl1pPr marL="0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914310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828617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742927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3657235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4571543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5485850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6400160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7314470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hh sans Display" pitchFamily="2" charset="-52"/>
                        </a:rPr>
                        <a:t>Задача</a:t>
                      </a:r>
                      <a:endParaRPr lang="en-US" sz="1800" dirty="0">
                        <a:solidFill>
                          <a:schemeClr val="bg1"/>
                        </a:solidFill>
                        <a:latin typeface="hh sans Display" pitchFamily="2" charset="-52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914310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828617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742927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3657235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4571543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5485850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6400160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7314470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hh sans" pitchFamily="2" charset="-52"/>
                          <a:ea typeface="+mn-ea"/>
                          <a:cs typeface="+mn-cs"/>
                        </a:rPr>
                        <a:t>Узнать, как компании адаптировались к изменениям, какие прогнозы сделали на 2026 год и создать полную карту-ориентир, отражающую все трудовые риски и тренды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4786679"/>
                  </a:ext>
                </a:extLst>
              </a:tr>
              <a:tr h="1278221">
                <a:tc>
                  <a:txBody>
                    <a:bodyPr/>
                    <a:lstStyle>
                      <a:lvl1pPr marL="0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914310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828617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742927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3657235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4571543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5485850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6400160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7314470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hh sans Display" pitchFamily="2" charset="-52"/>
                        </a:rPr>
                        <a:t>Методология</a:t>
                      </a:r>
                      <a:endParaRPr lang="en-US" sz="1800" dirty="0">
                        <a:solidFill>
                          <a:schemeClr val="bg1"/>
                        </a:solidFill>
                        <a:latin typeface="hh sans Display" pitchFamily="2" charset="-52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914310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828617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742927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3657235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4571543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5485850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6400160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7314470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ru-RU" sz="1800" dirty="0">
                          <a:solidFill>
                            <a:schemeClr val="bg1"/>
                          </a:solidFill>
                          <a:latin typeface="hh sans" pitchFamily="2" charset="-52"/>
                        </a:rPr>
                        <a:t>Онлайн-опрос в период с 19 февраля по 6 марта 2026 года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4926696"/>
                  </a:ext>
                </a:extLst>
              </a:tr>
              <a:tr h="1486212">
                <a:tc>
                  <a:txBody>
                    <a:bodyPr/>
                    <a:lstStyle>
                      <a:lvl1pPr marL="0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914310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828617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742927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3657235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4571543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5485850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6400160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7314470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hh sans Display" pitchFamily="2" charset="-52"/>
                        </a:rPr>
                        <a:t>Аудитория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914310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828617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2742927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3657235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4571543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5485850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6400160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7314470" algn="l" defTabSz="1828617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hh sans" pitchFamily="2" charset="-52"/>
                        </a:rPr>
                        <a:t>2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hh sans" pitchFamily="2" charset="-52"/>
                        </a:rPr>
                        <a:t>55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hh sans" pitchFamily="2" charset="-52"/>
                        </a:rPr>
                        <a:t> представителей российских компаний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hh sans" pitchFamily="2" charset="-52"/>
                        </a:rPr>
                        <a:t> </a:t>
                      </a:r>
                      <a:endParaRPr lang="ru-RU" sz="1800" dirty="0">
                        <a:solidFill>
                          <a:schemeClr val="bg1"/>
                        </a:solidFill>
                        <a:latin typeface="hh sans" pitchFamily="2" charset="-52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0579445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CC306-91C2-CBF3-54B9-1CC802E3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 исследовании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A12870-A9A3-8170-544B-71D442498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F18A96F-3E87-1947-91B8-9EE526262AFC}" type="slidenum">
              <a:rPr lang="ru-RU">
                <a:solidFill>
                  <a:srgbClr val="616775">
                    <a:lumMod val="60000"/>
                    <a:lumOff val="40000"/>
                  </a:srgbClr>
                </a:solidFill>
              </a:rPr>
              <a:pPr>
                <a:defRPr/>
              </a:pPr>
              <a:t>2</a:t>
            </a:fld>
            <a:endParaRPr lang="ru-RU" dirty="0">
              <a:solidFill>
                <a:srgbClr val="6167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F713AA0D-BF69-4137-A530-35885B56BF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284" y="327136"/>
            <a:ext cx="11544257" cy="164340"/>
          </a:xfrm>
        </p:spPr>
        <p:txBody>
          <a:bodyPr/>
          <a:lstStyle/>
          <a:p>
            <a:r>
              <a:rPr lang="ru-RU" sz="1000" dirty="0"/>
              <a:t>Актуальные юридические риски в трудовых отношениях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9057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id="{189D6477-2F64-400F-B1FC-55504F5A1563}"/>
              </a:ext>
            </a:extLst>
          </p:cNvPr>
          <p:cNvGraphicFramePr>
            <a:graphicFrameLocks noGrp="1"/>
          </p:cNvGraphicFramePr>
          <p:nvPr/>
        </p:nvGraphicFramePr>
        <p:xfrm>
          <a:off x="4467600" y="1963500"/>
          <a:ext cx="7249155" cy="4260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5556">
                  <a:extLst>
                    <a:ext uri="{9D8B030D-6E8A-4147-A177-3AD203B41FA5}">
                      <a16:colId xmlns:a16="http://schemas.microsoft.com/office/drawing/2014/main" val="1066807684"/>
                    </a:ext>
                  </a:extLst>
                </a:gridCol>
                <a:gridCol w="5033599">
                  <a:extLst>
                    <a:ext uri="{9D8B030D-6E8A-4147-A177-3AD203B41FA5}">
                      <a16:colId xmlns:a16="http://schemas.microsoft.com/office/drawing/2014/main" val="2913616190"/>
                    </a:ext>
                  </a:extLst>
                </a:gridCol>
              </a:tblGrid>
              <a:tr h="806605"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r>
                        <a:rPr lang="ru-RU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hh sans Display" pitchFamily="2" charset="-52"/>
                          <a:ea typeface="+mn-ea"/>
                          <a:cs typeface="+mn-cs"/>
                        </a:rPr>
                        <a:t>В целом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929651"/>
                  </a:ext>
                </a:extLst>
              </a:tr>
              <a:tr h="899690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793222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До 250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144120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До 1000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417699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Более 1000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727539"/>
                  </a:ext>
                </a:extLst>
              </a:tr>
            </a:tbl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5A296AC6-8161-436D-B710-74CE165754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1826211"/>
              </p:ext>
            </p:extLst>
          </p:nvPr>
        </p:nvGraphicFramePr>
        <p:xfrm>
          <a:off x="6581954" y="1936673"/>
          <a:ext cx="5269740" cy="427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A82B4D-FE50-1CBC-20CF-208E3CC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6" y="640064"/>
            <a:ext cx="3876476" cy="2998193"/>
          </a:xfrm>
        </p:spPr>
        <p:txBody>
          <a:bodyPr/>
          <a:lstStyle/>
          <a:p>
            <a:r>
              <a:rPr lang="ru-RU" sz="2400" dirty="0"/>
              <a:t>В 7 из 10 компаний </a:t>
            </a:r>
            <a:br>
              <a:rPr lang="ru-RU" sz="2400" dirty="0"/>
            </a:br>
            <a:r>
              <a:rPr lang="ru-RU" sz="2400" dirty="0"/>
              <a:t>из сегмента малого бизнеса и среднего бизнеса* доля сотрудников, работающих по альтернативным формам занятости, составляет менее 10%</a:t>
            </a:r>
            <a:endParaRPr lang="ru-RU" sz="26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4A1F354F-4129-4B46-96E3-CAAE84F7B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306" y="327136"/>
            <a:ext cx="3748971" cy="16434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sp>
        <p:nvSpPr>
          <p:cNvPr id="26" name="Скругленный прямоугольник 55">
            <a:extLst>
              <a:ext uri="{FF2B5EF4-FFF2-40B4-BE49-F238E27FC236}">
                <a16:creationId xmlns:a16="http://schemas.microsoft.com/office/drawing/2014/main" id="{E493A79D-B3DA-4B28-A3C6-EC94B93D8EBC}"/>
              </a:ext>
            </a:extLst>
          </p:cNvPr>
          <p:cNvSpPr/>
          <p:nvPr/>
        </p:nvSpPr>
        <p:spPr>
          <a:xfrm>
            <a:off x="9912350" y="288357"/>
            <a:ext cx="17312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численности</a:t>
            </a:r>
          </a:p>
        </p:txBody>
      </p:sp>
      <p:sp>
        <p:nvSpPr>
          <p:cNvPr id="18" name="Нижний колонтитул 43">
            <a:extLst>
              <a:ext uri="{FF2B5EF4-FFF2-40B4-BE49-F238E27FC236}">
                <a16:creationId xmlns:a16="http://schemas.microsoft.com/office/drawing/2014/main" id="{1073B5E5-F615-4963-A114-E46FE964F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8"/>
            <a:ext cx="10873936" cy="138500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16775">
                    <a:lumMod val="60000"/>
                    <a:lumOff val="40000"/>
                  </a:srgbClr>
                </a:solidFill>
                <a:latin typeface="hh sans"/>
              </a:rPr>
              <a:t>*Д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616775">
                    <a:lumMod val="60000"/>
                    <a:lumOff val="40000"/>
                  </a:srgbClr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о 250 человек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F8E29A-5908-4534-AB5C-9F8509845ACF}"/>
              </a:ext>
            </a:extLst>
          </p:cNvPr>
          <p:cNvSpPr txBox="1"/>
          <p:nvPr/>
        </p:nvSpPr>
        <p:spPr>
          <a:xfrm>
            <a:off x="4467600" y="633600"/>
            <a:ext cx="7363741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Какая доля персонала в вашей компании работает по альтернативным форматам занятости (ГПХ, самозанятые, платформенная занятость)?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633725-4971-4FA8-B81B-189F4DB3D584}"/>
              </a:ext>
            </a:extLst>
          </p:cNvPr>
          <p:cNvSpPr txBox="1"/>
          <p:nvPr/>
        </p:nvSpPr>
        <p:spPr>
          <a:xfrm>
            <a:off x="4673130" y="1203516"/>
            <a:ext cx="3154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Менее 10%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81F598-58A6-4556-9FF5-43B8A72A7FAC}"/>
              </a:ext>
            </a:extLst>
          </p:cNvPr>
          <p:cNvSpPr txBox="1"/>
          <p:nvPr/>
        </p:nvSpPr>
        <p:spPr>
          <a:xfrm>
            <a:off x="4671528" y="1625871"/>
            <a:ext cx="555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26 – 50%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53AC15DE-42B5-4A0A-8B12-6BF3D7707922}"/>
              </a:ext>
            </a:extLst>
          </p:cNvPr>
          <p:cNvSpPr/>
          <p:nvPr/>
        </p:nvSpPr>
        <p:spPr>
          <a:xfrm flipH="1">
            <a:off x="6048245" y="1240532"/>
            <a:ext cx="201600" cy="201600"/>
          </a:xfrm>
          <a:prstGeom prst="roundRect">
            <a:avLst/>
          </a:prstGeom>
          <a:solidFill>
            <a:srgbClr val="FF6667"/>
          </a:solidFill>
          <a:ln>
            <a:solidFill>
              <a:srgbClr val="FF666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B995C7E4-88D0-43D6-8697-CAE125502C44}"/>
              </a:ext>
            </a:extLst>
          </p:cNvPr>
          <p:cNvSpPr/>
          <p:nvPr/>
        </p:nvSpPr>
        <p:spPr>
          <a:xfrm flipH="1">
            <a:off x="4467600" y="1660375"/>
            <a:ext cx="201600" cy="2016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17BA1ECA-3C8A-4C02-8C30-7C9B2B23FD31}"/>
              </a:ext>
            </a:extLst>
          </p:cNvPr>
          <p:cNvSpPr/>
          <p:nvPr/>
        </p:nvSpPr>
        <p:spPr>
          <a:xfrm flipH="1">
            <a:off x="6048894" y="1660944"/>
            <a:ext cx="201600" cy="20160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6B870E-7F15-48BE-A111-8F28233F2172}"/>
              </a:ext>
            </a:extLst>
          </p:cNvPr>
          <p:cNvSpPr txBox="1"/>
          <p:nvPr/>
        </p:nvSpPr>
        <p:spPr>
          <a:xfrm>
            <a:off x="6243276" y="1626440"/>
            <a:ext cx="37988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Более 50%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252955EC-1306-4722-9330-FF02F9C9819A}"/>
              </a:ext>
            </a:extLst>
          </p:cNvPr>
          <p:cNvSpPr/>
          <p:nvPr/>
        </p:nvSpPr>
        <p:spPr>
          <a:xfrm flipH="1">
            <a:off x="4467600" y="1238020"/>
            <a:ext cx="201600" cy="201600"/>
          </a:xfrm>
          <a:prstGeom prst="roundRect">
            <a:avLst/>
          </a:prstGeom>
          <a:solidFill>
            <a:srgbClr val="FF999A"/>
          </a:solidFill>
          <a:ln>
            <a:solidFill>
              <a:srgbClr val="FF999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E3CD5A-99BB-4328-B457-B8B207CE1B79}"/>
              </a:ext>
            </a:extLst>
          </p:cNvPr>
          <p:cNvSpPr txBox="1"/>
          <p:nvPr/>
        </p:nvSpPr>
        <p:spPr>
          <a:xfrm>
            <a:off x="6244210" y="1206028"/>
            <a:ext cx="3613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10 – 25%</a:t>
            </a:r>
          </a:p>
        </p:txBody>
      </p:sp>
    </p:spTree>
    <p:extLst>
      <p:ext uri="{BB962C8B-B14F-4D97-AF65-F5344CB8AC3E}">
        <p14:creationId xmlns:p14="http://schemas.microsoft.com/office/powerpoint/2010/main" val="2652923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25A25CB5-C083-4D1A-A161-CF0C329F7D6A}"/>
              </a:ext>
            </a:extLst>
          </p:cNvPr>
          <p:cNvSpPr txBox="1"/>
          <p:nvPr/>
        </p:nvSpPr>
        <p:spPr>
          <a:xfrm>
            <a:off x="4623563" y="1404005"/>
            <a:ext cx="555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Не изменилась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717927-5500-48B8-B41C-C6B836CC6A01}"/>
              </a:ext>
            </a:extLst>
          </p:cNvPr>
          <p:cNvSpPr txBox="1"/>
          <p:nvPr/>
        </p:nvSpPr>
        <p:spPr>
          <a:xfrm>
            <a:off x="4617077" y="1100311"/>
            <a:ext cx="4105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Существенно увеличилась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A82B4D-FE50-1CBC-20CF-208E3CC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6" y="640064"/>
            <a:ext cx="3876476" cy="3110082"/>
          </a:xfrm>
        </p:spPr>
        <p:txBody>
          <a:bodyPr/>
          <a:lstStyle/>
          <a:p>
            <a:r>
              <a:rPr lang="ru-RU" sz="2800" dirty="0"/>
              <a:t>За последние </a:t>
            </a:r>
            <a:br>
              <a:rPr lang="ru-RU" sz="2800" dirty="0"/>
            </a:br>
            <a:r>
              <a:rPr lang="ru-RU" sz="2800" dirty="0"/>
              <a:t>2 года в каждой пятой компании увеличилась доля сотрудников, работающих удаленно или в гибридном формате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4A1F354F-4129-4B46-96E3-CAAE84F7B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306" y="327136"/>
            <a:ext cx="3748971" cy="16434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sp>
        <p:nvSpPr>
          <p:cNvPr id="18" name="Нижний колонтитул 43">
            <a:extLst>
              <a:ext uri="{FF2B5EF4-FFF2-40B4-BE49-F238E27FC236}">
                <a16:creationId xmlns:a16="http://schemas.microsoft.com/office/drawing/2014/main" id="{1073B5E5-F615-4963-A114-E46FE964F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8"/>
            <a:ext cx="10873936" cy="138500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C62FE5-E17A-446C-8091-81F126F4A71B}"/>
              </a:ext>
            </a:extLst>
          </p:cNvPr>
          <p:cNvSpPr txBox="1"/>
          <p:nvPr/>
        </p:nvSpPr>
        <p:spPr>
          <a:xfrm>
            <a:off x="4467600" y="633600"/>
            <a:ext cx="756565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 Как изменялась доля удаленных и гибридных сотрудников в компании за последние 2 года?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8B125625-A879-4031-9FFE-F937083A1066}"/>
              </a:ext>
            </a:extLst>
          </p:cNvPr>
          <p:cNvSpPr/>
          <p:nvPr/>
        </p:nvSpPr>
        <p:spPr>
          <a:xfrm flipH="1">
            <a:off x="7333537" y="1134815"/>
            <a:ext cx="201600" cy="201600"/>
          </a:xfrm>
          <a:prstGeom prst="roundRect">
            <a:avLst/>
          </a:prstGeom>
          <a:solidFill>
            <a:srgbClr val="FF6667"/>
          </a:solidFill>
          <a:ln>
            <a:solidFill>
              <a:srgbClr val="FF666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C5A86543-86B0-4C84-91F1-37B734CD4334}"/>
              </a:ext>
            </a:extLst>
          </p:cNvPr>
          <p:cNvSpPr/>
          <p:nvPr/>
        </p:nvSpPr>
        <p:spPr>
          <a:xfrm flipH="1">
            <a:off x="7337771" y="1439078"/>
            <a:ext cx="201600" cy="201600"/>
          </a:xfrm>
          <a:prstGeom prst="roundRect">
            <a:avLst/>
          </a:prstGeom>
          <a:solidFill>
            <a:srgbClr val="CFCCC2"/>
          </a:solidFill>
          <a:ln>
            <a:solidFill>
              <a:srgbClr val="CFCCC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E01D25-92DF-41A2-8562-145A3BE213A0}"/>
              </a:ext>
            </a:extLst>
          </p:cNvPr>
          <p:cNvSpPr txBox="1"/>
          <p:nvPr/>
        </p:nvSpPr>
        <p:spPr>
          <a:xfrm>
            <a:off x="7503580" y="1406955"/>
            <a:ext cx="37988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Немного уменьшилась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46277DC4-8427-43DF-92F3-A7552B3A26BD}"/>
              </a:ext>
            </a:extLst>
          </p:cNvPr>
          <p:cNvSpPr/>
          <p:nvPr/>
        </p:nvSpPr>
        <p:spPr>
          <a:xfrm flipH="1">
            <a:off x="4458269" y="1134815"/>
            <a:ext cx="201600" cy="201600"/>
          </a:xfrm>
          <a:prstGeom prst="roundRect">
            <a:avLst/>
          </a:prstGeom>
          <a:solidFill>
            <a:srgbClr val="FF0002"/>
          </a:solidFill>
          <a:ln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44895E4-0161-4966-AA44-EEE00746CA0A}"/>
              </a:ext>
            </a:extLst>
          </p:cNvPr>
          <p:cNvSpPr/>
          <p:nvPr/>
        </p:nvSpPr>
        <p:spPr>
          <a:xfrm flipH="1">
            <a:off x="4458269" y="1438509"/>
            <a:ext cx="201600" cy="201600"/>
          </a:xfrm>
          <a:prstGeom prst="roundRect">
            <a:avLst/>
          </a:prstGeom>
          <a:solidFill>
            <a:srgbClr val="B8CFDA"/>
          </a:solidFill>
          <a:ln>
            <a:solidFill>
              <a:srgbClr val="B8CFD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8A2968-8AB4-4AAC-828F-C3485B01B7DD}"/>
              </a:ext>
            </a:extLst>
          </p:cNvPr>
          <p:cNvSpPr txBox="1"/>
          <p:nvPr/>
        </p:nvSpPr>
        <p:spPr>
          <a:xfrm>
            <a:off x="7497308" y="1100311"/>
            <a:ext cx="3613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Немного увеличилась </a:t>
            </a:r>
          </a:p>
        </p:txBody>
      </p:sp>
      <p:graphicFrame>
        <p:nvGraphicFramePr>
          <p:cNvPr id="35" name="Таблица 34">
            <a:extLst>
              <a:ext uri="{FF2B5EF4-FFF2-40B4-BE49-F238E27FC236}">
                <a16:creationId xmlns:a16="http://schemas.microsoft.com/office/drawing/2014/main" id="{8D6B0C87-2A90-47A9-BBCD-6F5555853EB3}"/>
              </a:ext>
            </a:extLst>
          </p:cNvPr>
          <p:cNvGraphicFramePr>
            <a:graphicFrameLocks noGrp="1"/>
          </p:cNvGraphicFramePr>
          <p:nvPr/>
        </p:nvGraphicFramePr>
        <p:xfrm>
          <a:off x="4467600" y="1963500"/>
          <a:ext cx="7249155" cy="4260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5556">
                  <a:extLst>
                    <a:ext uri="{9D8B030D-6E8A-4147-A177-3AD203B41FA5}">
                      <a16:colId xmlns:a16="http://schemas.microsoft.com/office/drawing/2014/main" val="1066807684"/>
                    </a:ext>
                  </a:extLst>
                </a:gridCol>
                <a:gridCol w="5033599">
                  <a:extLst>
                    <a:ext uri="{9D8B030D-6E8A-4147-A177-3AD203B41FA5}">
                      <a16:colId xmlns:a16="http://schemas.microsoft.com/office/drawing/2014/main" val="2913616190"/>
                    </a:ext>
                  </a:extLst>
                </a:gridCol>
              </a:tblGrid>
              <a:tr h="806605"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r>
                        <a:rPr lang="ru-RU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hh sans Display" pitchFamily="2" charset="-52"/>
                          <a:ea typeface="+mn-ea"/>
                          <a:cs typeface="+mn-cs"/>
                        </a:rPr>
                        <a:t>В целом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929651"/>
                  </a:ext>
                </a:extLst>
              </a:tr>
              <a:tr h="899690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793222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Юридическое руководство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144120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417699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Кадры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727539"/>
                  </a:ext>
                </a:extLst>
              </a:tr>
            </a:tbl>
          </a:graphicData>
        </a:graphic>
      </p:graphicFrame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978C41FD-5533-4F37-8865-B119F1573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1515095"/>
              </p:ext>
            </p:extLst>
          </p:nvPr>
        </p:nvGraphicFramePr>
        <p:xfrm>
          <a:off x="6581954" y="1936673"/>
          <a:ext cx="5269740" cy="427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C119F51-E562-4F16-B826-E4924301BB17}"/>
              </a:ext>
            </a:extLst>
          </p:cNvPr>
          <p:cNvSpPr txBox="1"/>
          <p:nvPr/>
        </p:nvSpPr>
        <p:spPr>
          <a:xfrm>
            <a:off x="4627682" y="1707852"/>
            <a:ext cx="555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Существенно уменьшилась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1B338997-F06C-40B6-B3AA-ED00DBB25675}"/>
              </a:ext>
            </a:extLst>
          </p:cNvPr>
          <p:cNvSpPr/>
          <p:nvPr/>
        </p:nvSpPr>
        <p:spPr>
          <a:xfrm flipH="1">
            <a:off x="4462388" y="1742356"/>
            <a:ext cx="201600" cy="201600"/>
          </a:xfrm>
          <a:prstGeom prst="roundRect">
            <a:avLst/>
          </a:prstGeom>
          <a:solidFill>
            <a:srgbClr val="8A8881"/>
          </a:solidFill>
          <a:ln>
            <a:solidFill>
              <a:srgbClr val="8A888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5" name="Скругленный прямоугольник 55">
            <a:extLst>
              <a:ext uri="{FF2B5EF4-FFF2-40B4-BE49-F238E27FC236}">
                <a16:creationId xmlns:a16="http://schemas.microsoft.com/office/drawing/2014/main" id="{F0E962E6-EA83-4F15-8ABC-A8114E9EAEF6}"/>
              </a:ext>
            </a:extLst>
          </p:cNvPr>
          <p:cNvSpPr/>
          <p:nvPr/>
        </p:nvSpPr>
        <p:spPr>
          <a:xfrm>
            <a:off x="10560050" y="288357"/>
            <a:ext cx="10835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роли </a:t>
            </a:r>
          </a:p>
        </p:txBody>
      </p:sp>
    </p:spTree>
    <p:extLst>
      <p:ext uri="{BB962C8B-B14F-4D97-AF65-F5344CB8AC3E}">
        <p14:creationId xmlns:p14="http://schemas.microsoft.com/office/powerpoint/2010/main" val="1689422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A82B4D-FE50-1CBC-20CF-208E3CC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6" y="640064"/>
            <a:ext cx="3876476" cy="2916761"/>
          </a:xfrm>
        </p:spPr>
        <p:txBody>
          <a:bodyPr/>
          <a:lstStyle/>
          <a:p>
            <a:r>
              <a:rPr lang="ru-RU" dirty="0"/>
              <a:t>Чаще всего число удаленных</a:t>
            </a:r>
            <a:r>
              <a:rPr lang="en-US" dirty="0"/>
              <a:t> </a:t>
            </a:r>
            <a:r>
              <a:rPr lang="ru-RU" dirty="0"/>
              <a:t>и гибридных сотрудников росло в компаниях с численностью до 250 человек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4A1F354F-4129-4B46-96E3-CAAE84F7B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306" y="327136"/>
            <a:ext cx="3748971" cy="16434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sp>
        <p:nvSpPr>
          <p:cNvPr id="18" name="Нижний колонтитул 43">
            <a:extLst>
              <a:ext uri="{FF2B5EF4-FFF2-40B4-BE49-F238E27FC236}">
                <a16:creationId xmlns:a16="http://schemas.microsoft.com/office/drawing/2014/main" id="{1073B5E5-F615-4963-A114-E46FE964F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8"/>
            <a:ext cx="10873936" cy="138500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graphicFrame>
        <p:nvGraphicFramePr>
          <p:cNvPr id="35" name="Таблица 34">
            <a:extLst>
              <a:ext uri="{FF2B5EF4-FFF2-40B4-BE49-F238E27FC236}">
                <a16:creationId xmlns:a16="http://schemas.microsoft.com/office/drawing/2014/main" id="{8D6B0C87-2A90-47A9-BBCD-6F5555853EB3}"/>
              </a:ext>
            </a:extLst>
          </p:cNvPr>
          <p:cNvGraphicFramePr>
            <a:graphicFrameLocks noGrp="1"/>
          </p:cNvGraphicFramePr>
          <p:nvPr/>
        </p:nvGraphicFramePr>
        <p:xfrm>
          <a:off x="4467600" y="1963500"/>
          <a:ext cx="7249155" cy="4260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5556">
                  <a:extLst>
                    <a:ext uri="{9D8B030D-6E8A-4147-A177-3AD203B41FA5}">
                      <a16:colId xmlns:a16="http://schemas.microsoft.com/office/drawing/2014/main" val="1066807684"/>
                    </a:ext>
                  </a:extLst>
                </a:gridCol>
                <a:gridCol w="5033599">
                  <a:extLst>
                    <a:ext uri="{9D8B030D-6E8A-4147-A177-3AD203B41FA5}">
                      <a16:colId xmlns:a16="http://schemas.microsoft.com/office/drawing/2014/main" val="2913616190"/>
                    </a:ext>
                  </a:extLst>
                </a:gridCol>
              </a:tblGrid>
              <a:tr h="806605"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r>
                        <a:rPr lang="ru-RU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hh sans Display" pitchFamily="2" charset="-52"/>
                          <a:ea typeface="+mn-ea"/>
                          <a:cs typeface="+mn-cs"/>
                        </a:rPr>
                        <a:t>В целом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929651"/>
                  </a:ext>
                </a:extLst>
              </a:tr>
              <a:tr h="899690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793222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До 250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144120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До 1000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417699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Более 1000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727539"/>
                  </a:ext>
                </a:extLst>
              </a:tr>
            </a:tbl>
          </a:graphicData>
        </a:graphic>
      </p:graphicFrame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978C41FD-5533-4F37-8865-B119F1573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7510841"/>
              </p:ext>
            </p:extLst>
          </p:nvPr>
        </p:nvGraphicFramePr>
        <p:xfrm>
          <a:off x="6581954" y="1936673"/>
          <a:ext cx="5269740" cy="427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F37FBD74-68E8-4870-BBC4-94DE1A6B0611}"/>
              </a:ext>
            </a:extLst>
          </p:cNvPr>
          <p:cNvSpPr txBox="1"/>
          <p:nvPr/>
        </p:nvSpPr>
        <p:spPr>
          <a:xfrm>
            <a:off x="4467600" y="633600"/>
            <a:ext cx="756565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 Как изменялась доля удаленных и гибридных сотрудников в компании за последние 2 года?</a:t>
            </a:r>
          </a:p>
        </p:txBody>
      </p:sp>
      <p:sp>
        <p:nvSpPr>
          <p:cNvPr id="45" name="Скругленный прямоугольник 55">
            <a:extLst>
              <a:ext uri="{FF2B5EF4-FFF2-40B4-BE49-F238E27FC236}">
                <a16:creationId xmlns:a16="http://schemas.microsoft.com/office/drawing/2014/main" id="{D6C380B8-CA31-4769-BDB5-D3CB1BD4A875}"/>
              </a:ext>
            </a:extLst>
          </p:cNvPr>
          <p:cNvSpPr/>
          <p:nvPr/>
        </p:nvSpPr>
        <p:spPr>
          <a:xfrm>
            <a:off x="9912350" y="288357"/>
            <a:ext cx="17312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численности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52FBE7-358B-42A7-92B7-5684E86DB8D7}"/>
              </a:ext>
            </a:extLst>
          </p:cNvPr>
          <p:cNvSpPr txBox="1"/>
          <p:nvPr/>
        </p:nvSpPr>
        <p:spPr>
          <a:xfrm>
            <a:off x="4623563" y="1404005"/>
            <a:ext cx="555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Не изменилась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4F6EA0-5A65-4C3D-96E4-2E31AFB670BE}"/>
              </a:ext>
            </a:extLst>
          </p:cNvPr>
          <p:cNvSpPr txBox="1"/>
          <p:nvPr/>
        </p:nvSpPr>
        <p:spPr>
          <a:xfrm>
            <a:off x="4617077" y="1100311"/>
            <a:ext cx="4105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Существенно увеличилась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21D8E86F-1BE9-4549-A6A5-47B7A2A89CA3}"/>
              </a:ext>
            </a:extLst>
          </p:cNvPr>
          <p:cNvSpPr/>
          <p:nvPr/>
        </p:nvSpPr>
        <p:spPr>
          <a:xfrm flipH="1">
            <a:off x="7333537" y="1134815"/>
            <a:ext cx="201600" cy="201600"/>
          </a:xfrm>
          <a:prstGeom prst="roundRect">
            <a:avLst/>
          </a:prstGeom>
          <a:solidFill>
            <a:srgbClr val="FF6667"/>
          </a:solidFill>
          <a:ln>
            <a:solidFill>
              <a:srgbClr val="FF666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0395C8DE-E7DE-4CBB-AE05-4A1DC12598C5}"/>
              </a:ext>
            </a:extLst>
          </p:cNvPr>
          <p:cNvSpPr/>
          <p:nvPr/>
        </p:nvSpPr>
        <p:spPr>
          <a:xfrm flipH="1">
            <a:off x="7337771" y="1439078"/>
            <a:ext cx="201600" cy="201600"/>
          </a:xfrm>
          <a:prstGeom prst="roundRect">
            <a:avLst/>
          </a:prstGeom>
          <a:solidFill>
            <a:srgbClr val="CFCCC2"/>
          </a:solidFill>
          <a:ln>
            <a:solidFill>
              <a:srgbClr val="CFCCC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5C6084-004E-4933-820D-66B2205592AF}"/>
              </a:ext>
            </a:extLst>
          </p:cNvPr>
          <p:cNvSpPr txBox="1"/>
          <p:nvPr/>
        </p:nvSpPr>
        <p:spPr>
          <a:xfrm>
            <a:off x="7503580" y="1406955"/>
            <a:ext cx="37988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Немного уменьшилась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5F66EE9A-CBB7-41BE-A684-2F66983DEDAE}"/>
              </a:ext>
            </a:extLst>
          </p:cNvPr>
          <p:cNvSpPr/>
          <p:nvPr/>
        </p:nvSpPr>
        <p:spPr>
          <a:xfrm flipH="1">
            <a:off x="4458269" y="1134815"/>
            <a:ext cx="201600" cy="201600"/>
          </a:xfrm>
          <a:prstGeom prst="roundRect">
            <a:avLst/>
          </a:prstGeom>
          <a:solidFill>
            <a:srgbClr val="FF0002"/>
          </a:solidFill>
          <a:ln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C01C4412-8CA4-4411-83EC-DE42C5D0833B}"/>
              </a:ext>
            </a:extLst>
          </p:cNvPr>
          <p:cNvSpPr/>
          <p:nvPr/>
        </p:nvSpPr>
        <p:spPr>
          <a:xfrm flipH="1">
            <a:off x="4458269" y="1438509"/>
            <a:ext cx="201600" cy="201600"/>
          </a:xfrm>
          <a:prstGeom prst="roundRect">
            <a:avLst/>
          </a:prstGeom>
          <a:solidFill>
            <a:srgbClr val="B8CFDA"/>
          </a:solidFill>
          <a:ln>
            <a:solidFill>
              <a:srgbClr val="B8CFD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4FAF78-92F2-4C26-9838-1F22D3A7D0FA}"/>
              </a:ext>
            </a:extLst>
          </p:cNvPr>
          <p:cNvSpPr txBox="1"/>
          <p:nvPr/>
        </p:nvSpPr>
        <p:spPr>
          <a:xfrm>
            <a:off x="7497308" y="1100311"/>
            <a:ext cx="3613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Немного увеличилась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6EF381-FEBD-42A1-8E16-D421039CE20E}"/>
              </a:ext>
            </a:extLst>
          </p:cNvPr>
          <p:cNvSpPr txBox="1"/>
          <p:nvPr/>
        </p:nvSpPr>
        <p:spPr>
          <a:xfrm>
            <a:off x="4627682" y="1707852"/>
            <a:ext cx="555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Существенно уменьшилась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4ADF23EF-4D5F-423A-8375-B99E2D2444DB}"/>
              </a:ext>
            </a:extLst>
          </p:cNvPr>
          <p:cNvSpPr/>
          <p:nvPr/>
        </p:nvSpPr>
        <p:spPr>
          <a:xfrm flipH="1">
            <a:off x="4462388" y="1742356"/>
            <a:ext cx="201600" cy="201600"/>
          </a:xfrm>
          <a:prstGeom prst="roundRect">
            <a:avLst/>
          </a:prstGeom>
          <a:solidFill>
            <a:srgbClr val="8A8881"/>
          </a:solidFill>
          <a:ln>
            <a:solidFill>
              <a:srgbClr val="8A888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138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A82B4D-FE50-1CBC-20CF-208E3CC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6" y="640064"/>
            <a:ext cx="3749094" cy="3110082"/>
          </a:xfrm>
        </p:spPr>
        <p:txBody>
          <a:bodyPr/>
          <a:lstStyle/>
          <a:p>
            <a:r>
              <a:rPr lang="ru-RU" sz="2800" dirty="0"/>
              <a:t>Почти каждая вторая (45%) компания ввела платформенную и гибридную занятость из-за гибкости графика в таких форматах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7A8FFC95-578D-49C5-AB7D-97FC36E9E3B9}"/>
              </a:ext>
            </a:extLst>
          </p:cNvPr>
          <p:cNvGraphicFramePr>
            <a:graphicFrameLocks noGrp="1"/>
          </p:cNvGraphicFramePr>
          <p:nvPr/>
        </p:nvGraphicFramePr>
        <p:xfrm>
          <a:off x="4467086" y="1371598"/>
          <a:ext cx="3882872" cy="4845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4772">
                  <a:extLst>
                    <a:ext uri="{9D8B030D-6E8A-4147-A177-3AD203B41FA5}">
                      <a16:colId xmlns:a16="http://schemas.microsoft.com/office/drawing/2014/main" val="6577158"/>
                    </a:ext>
                  </a:extLst>
                </a:gridCol>
                <a:gridCol w="38100">
                  <a:extLst>
                    <a:ext uri="{9D8B030D-6E8A-4147-A177-3AD203B41FA5}">
                      <a16:colId xmlns:a16="http://schemas.microsoft.com/office/drawing/2014/main" val="3693144767"/>
                    </a:ext>
                  </a:extLst>
                </a:gridCol>
              </a:tblGrid>
              <a:tr h="9690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Гибкость графика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3536793"/>
                  </a:ext>
                </a:extLst>
              </a:tr>
              <a:tr h="9690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Проектный характер работы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831196"/>
                  </a:ext>
                </a:extLst>
              </a:tr>
              <a:tr h="9690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Возможность быстро масштабировать команду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33268"/>
                  </a:ext>
                </a:extLst>
              </a:tr>
              <a:tr h="9690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Налоговые преимущества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120290"/>
                  </a:ext>
                </a:extLst>
              </a:tr>
              <a:tr h="9690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Другое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200400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1F19A98-A461-4FFB-A18E-123511E3DFE9}"/>
              </a:ext>
            </a:extLst>
          </p:cNvPr>
          <p:cNvSpPr txBox="1"/>
          <p:nvPr/>
        </p:nvSpPr>
        <p:spPr>
          <a:xfrm>
            <a:off x="4467085" y="635000"/>
            <a:ext cx="7009567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Какие основные причины внедрения платформенной и гибридной занятости вы можете выделить для своей компании?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F65A8D4-5439-4B19-8A16-F0C342EF7816}"/>
              </a:ext>
            </a:extLst>
          </p:cNvPr>
          <p:cNvGraphicFramePr/>
          <p:nvPr/>
        </p:nvGraphicFramePr>
        <p:xfrm>
          <a:off x="8102600" y="1380932"/>
          <a:ext cx="2962668" cy="484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Нижний колонтитул 43">
            <a:extLst>
              <a:ext uri="{FF2B5EF4-FFF2-40B4-BE49-F238E27FC236}">
                <a16:creationId xmlns:a16="http://schemas.microsoft.com/office/drawing/2014/main" id="{BDB60EF8-05DA-4B3E-92E5-450DDAB62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9"/>
            <a:ext cx="10873936" cy="138499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2C7F8AC9-F4EF-4340-BCE8-4EF3A7037C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725" y="327025"/>
            <a:ext cx="3749675" cy="16510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</p:spTree>
    <p:extLst>
      <p:ext uri="{BB962C8B-B14F-4D97-AF65-F5344CB8AC3E}">
        <p14:creationId xmlns:p14="http://schemas.microsoft.com/office/powerpoint/2010/main" val="1290656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05F20-890C-4BED-BE24-B5300A0A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74" y="640408"/>
            <a:ext cx="11515648" cy="783291"/>
          </a:xfrm>
        </p:spPr>
        <p:txBody>
          <a:bodyPr/>
          <a:lstStyle/>
          <a:p>
            <a:r>
              <a:rPr lang="ru-RU" sz="2800" dirty="0"/>
              <a:t>3 из 10 представителей юрид. руководства в альтернативной занятости привлекает проектный характер работы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595B06-38C6-4C4D-ADDE-681A44F24B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74" y="1583959"/>
            <a:ext cx="11515648" cy="553998"/>
          </a:xfrm>
        </p:spPr>
        <p:txBody>
          <a:bodyPr/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bg1"/>
                </a:solidFill>
                <a:latin typeface="hh sans Display" pitchFamily="2" charset="0"/>
              </a:rPr>
              <a:t>Какие основные причины внедрения платформенной и гибридной занятости вы можете выделить для своей компании?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EC0C76-9B52-474D-B494-0BC08C12B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8A96F-3E87-1947-91B8-9EE526262AFC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FA3AD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pPr marL="0" marR="0" lvl="0" indent="0" algn="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9FA3AD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3" name="Скругленный прямоугольник 55">
            <a:extLst>
              <a:ext uri="{FF2B5EF4-FFF2-40B4-BE49-F238E27FC236}">
                <a16:creationId xmlns:a16="http://schemas.microsoft.com/office/drawing/2014/main" id="{380851BF-FCD3-4AEE-B14E-A0230669D994}"/>
              </a:ext>
            </a:extLst>
          </p:cNvPr>
          <p:cNvSpPr/>
          <p:nvPr/>
        </p:nvSpPr>
        <p:spPr>
          <a:xfrm>
            <a:off x="10560050" y="288357"/>
            <a:ext cx="10835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роли </a:t>
            </a:r>
          </a:p>
        </p:txBody>
      </p:sp>
      <p:sp>
        <p:nvSpPr>
          <p:cNvPr id="18" name="Нижний колонтитул 43">
            <a:extLst>
              <a:ext uri="{FF2B5EF4-FFF2-40B4-BE49-F238E27FC236}">
                <a16:creationId xmlns:a16="http://schemas.microsoft.com/office/drawing/2014/main" id="{29001F4D-D221-49E8-9F63-EB88CDF65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9"/>
            <a:ext cx="10873936" cy="138499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B1F451C0-4EF3-4DCC-A5CA-F10B28E97E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725" y="327025"/>
            <a:ext cx="4405313" cy="16510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587B448-A31A-4EB4-A855-42CBAA4D9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142203"/>
              </p:ext>
            </p:extLst>
          </p:nvPr>
        </p:nvGraphicFramePr>
        <p:xfrm>
          <a:off x="371506" y="2247900"/>
          <a:ext cx="8707179" cy="3969691"/>
        </p:xfrm>
        <a:graphic>
          <a:graphicData uri="http://schemas.openxmlformats.org/drawingml/2006/table">
            <a:tbl>
              <a:tblPr/>
              <a:tblGrid>
                <a:gridCol w="3845931">
                  <a:extLst>
                    <a:ext uri="{9D8B030D-6E8A-4147-A177-3AD203B41FA5}">
                      <a16:colId xmlns:a16="http://schemas.microsoft.com/office/drawing/2014/main" val="346898617"/>
                    </a:ext>
                  </a:extLst>
                </a:gridCol>
                <a:gridCol w="1620416">
                  <a:extLst>
                    <a:ext uri="{9D8B030D-6E8A-4147-A177-3AD203B41FA5}">
                      <a16:colId xmlns:a16="http://schemas.microsoft.com/office/drawing/2014/main" val="3460805755"/>
                    </a:ext>
                  </a:extLst>
                </a:gridCol>
                <a:gridCol w="1620416">
                  <a:extLst>
                    <a:ext uri="{9D8B030D-6E8A-4147-A177-3AD203B41FA5}">
                      <a16:colId xmlns:a16="http://schemas.microsoft.com/office/drawing/2014/main" val="2201523038"/>
                    </a:ext>
                  </a:extLst>
                </a:gridCol>
                <a:gridCol w="1620416">
                  <a:extLst>
                    <a:ext uri="{9D8B030D-6E8A-4147-A177-3AD203B41FA5}">
                      <a16:colId xmlns:a16="http://schemas.microsoft.com/office/drawing/2014/main" val="3085896570"/>
                    </a:ext>
                  </a:extLst>
                </a:gridCol>
              </a:tblGrid>
              <a:tr h="540316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Юридическое руководство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Кадры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892946"/>
                  </a:ext>
                </a:extLst>
              </a:tr>
              <a:tr h="685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Гибкость графика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9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4C5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42853"/>
                  </a:ext>
                </a:extLst>
              </a:tr>
              <a:tr h="685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Проектный характер работы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8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E2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522660"/>
                  </a:ext>
                </a:extLst>
              </a:tr>
              <a:tr h="685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Возможность быстро масштабировать команду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8E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D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D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139974"/>
                  </a:ext>
                </a:extLst>
              </a:tr>
              <a:tr h="685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Налоговые преимущества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041374"/>
                  </a:ext>
                </a:extLst>
              </a:tr>
              <a:tr h="685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Другое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E0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E2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857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009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05F20-890C-4BED-BE24-B5300A0A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74" y="640408"/>
            <a:ext cx="11515648" cy="1003801"/>
          </a:xfrm>
        </p:spPr>
        <p:txBody>
          <a:bodyPr/>
          <a:lstStyle/>
          <a:p>
            <a:r>
              <a:rPr lang="ru-RU" sz="2400" dirty="0"/>
              <a:t>Гибкость графика – ключевая причина внедрения альтернативных форм занятости для каждой второй компании из малого и среднего бизнеса (до 250 сотрудников)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595B06-38C6-4C4D-ADDE-681A44F24B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74" y="1583959"/>
            <a:ext cx="11515648" cy="553998"/>
          </a:xfrm>
        </p:spPr>
        <p:txBody>
          <a:bodyPr/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bg1"/>
                </a:solidFill>
                <a:latin typeface="hh sans Display" pitchFamily="2" charset="0"/>
              </a:rPr>
              <a:t>Какие основные причины внедрения платформенной и гибридной занятости вы можете выделить для своей компании?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EC0C76-9B52-474D-B494-0BC08C12B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8A96F-3E87-1947-91B8-9EE526262AFC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FA3AD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pPr marL="0" marR="0" lvl="0" indent="0" algn="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9FA3AD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8" name="Нижний колонтитул 43">
            <a:extLst>
              <a:ext uri="{FF2B5EF4-FFF2-40B4-BE49-F238E27FC236}">
                <a16:creationId xmlns:a16="http://schemas.microsoft.com/office/drawing/2014/main" id="{29001F4D-D221-49E8-9F63-EB88CDF65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9"/>
            <a:ext cx="10873936" cy="138499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B1F451C0-4EF3-4DCC-A5CA-F10B28E97E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725" y="327025"/>
            <a:ext cx="4405313" cy="16510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sp>
        <p:nvSpPr>
          <p:cNvPr id="11" name="Скругленный прямоугольник 55">
            <a:extLst>
              <a:ext uri="{FF2B5EF4-FFF2-40B4-BE49-F238E27FC236}">
                <a16:creationId xmlns:a16="http://schemas.microsoft.com/office/drawing/2014/main" id="{14804A23-7E54-4E0F-8DE8-52ACAC153FCE}"/>
              </a:ext>
            </a:extLst>
          </p:cNvPr>
          <p:cNvSpPr/>
          <p:nvPr/>
        </p:nvSpPr>
        <p:spPr>
          <a:xfrm>
            <a:off x="9912350" y="288357"/>
            <a:ext cx="17312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численности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9A9F7C47-8E84-4E82-B4B8-D3F1BE56F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75879"/>
              </p:ext>
            </p:extLst>
          </p:nvPr>
        </p:nvGraphicFramePr>
        <p:xfrm>
          <a:off x="371506" y="2247900"/>
          <a:ext cx="8707179" cy="3969691"/>
        </p:xfrm>
        <a:graphic>
          <a:graphicData uri="http://schemas.openxmlformats.org/drawingml/2006/table">
            <a:tbl>
              <a:tblPr/>
              <a:tblGrid>
                <a:gridCol w="3845931">
                  <a:extLst>
                    <a:ext uri="{9D8B030D-6E8A-4147-A177-3AD203B41FA5}">
                      <a16:colId xmlns:a16="http://schemas.microsoft.com/office/drawing/2014/main" val="346898617"/>
                    </a:ext>
                  </a:extLst>
                </a:gridCol>
                <a:gridCol w="1620416">
                  <a:extLst>
                    <a:ext uri="{9D8B030D-6E8A-4147-A177-3AD203B41FA5}">
                      <a16:colId xmlns:a16="http://schemas.microsoft.com/office/drawing/2014/main" val="3460805755"/>
                    </a:ext>
                  </a:extLst>
                </a:gridCol>
                <a:gridCol w="1620416">
                  <a:extLst>
                    <a:ext uri="{9D8B030D-6E8A-4147-A177-3AD203B41FA5}">
                      <a16:colId xmlns:a16="http://schemas.microsoft.com/office/drawing/2014/main" val="2201523038"/>
                    </a:ext>
                  </a:extLst>
                </a:gridCol>
                <a:gridCol w="1620416">
                  <a:extLst>
                    <a:ext uri="{9D8B030D-6E8A-4147-A177-3AD203B41FA5}">
                      <a16:colId xmlns:a16="http://schemas.microsoft.com/office/drawing/2014/main" val="3085896570"/>
                    </a:ext>
                  </a:extLst>
                </a:gridCol>
              </a:tblGrid>
              <a:tr h="540316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 250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 1000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Более 1000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892946"/>
                  </a:ext>
                </a:extLst>
              </a:tr>
              <a:tr h="685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Гибкость графика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40%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6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8C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42853"/>
                  </a:ext>
                </a:extLst>
              </a:tr>
              <a:tr h="685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Проектный характер работы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1D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C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522660"/>
                  </a:ext>
                </a:extLst>
              </a:tr>
              <a:tr h="685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Возможность быстро масштабировать команду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E3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E0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139974"/>
                  </a:ext>
                </a:extLst>
              </a:tr>
              <a:tr h="685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Налоговые преимущества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E8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041374"/>
                  </a:ext>
                </a:extLst>
              </a:tr>
              <a:tr h="685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Другое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D2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857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655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A82B4D-FE50-1CBC-20CF-208E3CC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6" y="640064"/>
            <a:ext cx="4000688" cy="1946687"/>
          </a:xfrm>
        </p:spPr>
        <p:txBody>
          <a:bodyPr/>
          <a:lstStyle/>
          <a:p>
            <a:r>
              <a:rPr lang="ru-RU" sz="2800" dirty="0"/>
              <a:t>Судебные споры </a:t>
            </a:r>
            <a:br>
              <a:rPr lang="ru-RU" sz="2800" dirty="0"/>
            </a:br>
            <a:r>
              <a:rPr lang="ru-RU" sz="2800" dirty="0"/>
              <a:t>– это самый распространенный трудовой риск </a:t>
            </a:r>
            <a:br>
              <a:rPr lang="ru-RU" sz="2800" dirty="0"/>
            </a:br>
            <a:r>
              <a:rPr lang="ru-RU" sz="2800" dirty="0"/>
              <a:t>в 2025 году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26</a:t>
            </a:fld>
            <a:endParaRPr lang="ru-RU" dirty="0"/>
          </a:p>
        </p:txBody>
      </p:sp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7A8FFC95-578D-49C5-AB7D-97FC36E9E3B9}"/>
              </a:ext>
            </a:extLst>
          </p:cNvPr>
          <p:cNvGraphicFramePr>
            <a:graphicFrameLocks noGrp="1"/>
          </p:cNvGraphicFramePr>
          <p:nvPr/>
        </p:nvGraphicFramePr>
        <p:xfrm>
          <a:off x="4467086" y="1371598"/>
          <a:ext cx="3882872" cy="4845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4772">
                  <a:extLst>
                    <a:ext uri="{9D8B030D-6E8A-4147-A177-3AD203B41FA5}">
                      <a16:colId xmlns:a16="http://schemas.microsoft.com/office/drawing/2014/main" val="6577158"/>
                    </a:ext>
                  </a:extLst>
                </a:gridCol>
                <a:gridCol w="38100">
                  <a:extLst>
                    <a:ext uri="{9D8B030D-6E8A-4147-A177-3AD203B41FA5}">
                      <a16:colId xmlns:a16="http://schemas.microsoft.com/office/drawing/2014/main" val="3693144767"/>
                    </a:ext>
                  </a:extLst>
                </a:gridCol>
              </a:tblGrid>
              <a:tr h="9690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Судебные споры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3536793"/>
                  </a:ext>
                </a:extLst>
              </a:tr>
              <a:tr h="9690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Нарушения в области оплаты труда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831196"/>
                  </a:ext>
                </a:extLst>
              </a:tr>
              <a:tr h="9690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Переквалификация ГПХ / самозанятых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33268"/>
                  </a:ext>
                </a:extLst>
              </a:tr>
              <a:tr h="9690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Проверки ГИТ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120290"/>
                  </a:ext>
                </a:extLst>
              </a:tr>
              <a:tr h="9690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Другое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200400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1F19A98-A461-4FFB-A18E-123511E3DFE9}"/>
              </a:ext>
            </a:extLst>
          </p:cNvPr>
          <p:cNvSpPr txBox="1"/>
          <p:nvPr/>
        </p:nvSpPr>
        <p:spPr>
          <a:xfrm>
            <a:off x="4467085" y="635000"/>
            <a:ext cx="7009567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С какими трудовыми рисками ваша компания сталкивалась чаще всего в 2025 году? 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F65A8D4-5439-4B19-8A16-F0C342EF7816}"/>
              </a:ext>
            </a:extLst>
          </p:cNvPr>
          <p:cNvGraphicFramePr/>
          <p:nvPr/>
        </p:nvGraphicFramePr>
        <p:xfrm>
          <a:off x="8102600" y="1380932"/>
          <a:ext cx="2962668" cy="484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Нижний колонтитул 43">
            <a:extLst>
              <a:ext uri="{FF2B5EF4-FFF2-40B4-BE49-F238E27FC236}">
                <a16:creationId xmlns:a16="http://schemas.microsoft.com/office/drawing/2014/main" id="{BDB60EF8-05DA-4B3E-92E5-450DDAB62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9"/>
            <a:ext cx="10873936" cy="138499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2C7F8AC9-F4EF-4340-BCE8-4EF3A7037C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725" y="327025"/>
            <a:ext cx="3749675" cy="16510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</p:spTree>
    <p:extLst>
      <p:ext uri="{BB962C8B-B14F-4D97-AF65-F5344CB8AC3E}">
        <p14:creationId xmlns:p14="http://schemas.microsoft.com/office/powerpoint/2010/main" val="3456165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05F20-890C-4BED-BE24-B5300A0A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74" y="640408"/>
            <a:ext cx="11515648" cy="895181"/>
          </a:xfrm>
        </p:spPr>
        <p:txBody>
          <a:bodyPr/>
          <a:lstStyle/>
          <a:p>
            <a:r>
              <a:rPr lang="ru-RU" sz="3200" dirty="0"/>
              <a:t>Судебные споры – это самый распространенный трудовой риск в 2025 году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595B06-38C6-4C4D-ADDE-681A44F24B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74" y="1583959"/>
            <a:ext cx="11515648" cy="276999"/>
          </a:xfrm>
        </p:spPr>
        <p:txBody>
          <a:bodyPr/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bg1"/>
                </a:solidFill>
                <a:latin typeface="hh sans Display" pitchFamily="2" charset="0"/>
              </a:rPr>
              <a:t>С какими трудовыми рисками ваша компания сталкивалась чаще всего в 2025 году?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EC0C76-9B52-474D-B494-0BC08C12B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8A96F-3E87-1947-91B8-9EE526262AFC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FA3AD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pPr marL="0" marR="0" lvl="0" indent="0" algn="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9FA3AD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3" name="Скругленный прямоугольник 55">
            <a:extLst>
              <a:ext uri="{FF2B5EF4-FFF2-40B4-BE49-F238E27FC236}">
                <a16:creationId xmlns:a16="http://schemas.microsoft.com/office/drawing/2014/main" id="{380851BF-FCD3-4AEE-B14E-A0230669D994}"/>
              </a:ext>
            </a:extLst>
          </p:cNvPr>
          <p:cNvSpPr/>
          <p:nvPr/>
        </p:nvSpPr>
        <p:spPr>
          <a:xfrm>
            <a:off x="10560050" y="288357"/>
            <a:ext cx="10835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роли </a:t>
            </a:r>
          </a:p>
        </p:txBody>
      </p:sp>
      <p:sp>
        <p:nvSpPr>
          <p:cNvPr id="18" name="Нижний колонтитул 43">
            <a:extLst>
              <a:ext uri="{FF2B5EF4-FFF2-40B4-BE49-F238E27FC236}">
                <a16:creationId xmlns:a16="http://schemas.microsoft.com/office/drawing/2014/main" id="{29001F4D-D221-49E8-9F63-EB88CDF65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9"/>
            <a:ext cx="10873936" cy="138499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B1F451C0-4EF3-4DCC-A5CA-F10B28E97E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725" y="327025"/>
            <a:ext cx="4405313" cy="16510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587B448-A31A-4EB4-A855-42CBAA4D9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239325"/>
              </p:ext>
            </p:extLst>
          </p:nvPr>
        </p:nvGraphicFramePr>
        <p:xfrm>
          <a:off x="371506" y="2247900"/>
          <a:ext cx="8707179" cy="3969691"/>
        </p:xfrm>
        <a:graphic>
          <a:graphicData uri="http://schemas.openxmlformats.org/drawingml/2006/table">
            <a:tbl>
              <a:tblPr/>
              <a:tblGrid>
                <a:gridCol w="3845931">
                  <a:extLst>
                    <a:ext uri="{9D8B030D-6E8A-4147-A177-3AD203B41FA5}">
                      <a16:colId xmlns:a16="http://schemas.microsoft.com/office/drawing/2014/main" val="346898617"/>
                    </a:ext>
                  </a:extLst>
                </a:gridCol>
                <a:gridCol w="1620416">
                  <a:extLst>
                    <a:ext uri="{9D8B030D-6E8A-4147-A177-3AD203B41FA5}">
                      <a16:colId xmlns:a16="http://schemas.microsoft.com/office/drawing/2014/main" val="3460805755"/>
                    </a:ext>
                  </a:extLst>
                </a:gridCol>
                <a:gridCol w="1620416">
                  <a:extLst>
                    <a:ext uri="{9D8B030D-6E8A-4147-A177-3AD203B41FA5}">
                      <a16:colId xmlns:a16="http://schemas.microsoft.com/office/drawing/2014/main" val="2201523038"/>
                    </a:ext>
                  </a:extLst>
                </a:gridCol>
                <a:gridCol w="1620416">
                  <a:extLst>
                    <a:ext uri="{9D8B030D-6E8A-4147-A177-3AD203B41FA5}">
                      <a16:colId xmlns:a16="http://schemas.microsoft.com/office/drawing/2014/main" val="3085896570"/>
                    </a:ext>
                  </a:extLst>
                </a:gridCol>
              </a:tblGrid>
              <a:tr h="540316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Юридическое руководство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Кадры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892946"/>
                  </a:ext>
                </a:extLst>
              </a:tr>
              <a:tr h="685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Судебные споры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7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9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42853"/>
                  </a:ext>
                </a:extLst>
              </a:tr>
              <a:tr h="685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Нарушения в области оплаты труда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8E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E3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D9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522660"/>
                  </a:ext>
                </a:extLst>
              </a:tr>
              <a:tr h="685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Переквалификация ГПХ / самозанятых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E8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139974"/>
                  </a:ext>
                </a:extLst>
              </a:tr>
              <a:tr h="685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Проверки ГИТ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E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041374"/>
                  </a:ext>
                </a:extLst>
              </a:tr>
              <a:tr h="685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Другое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E8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CA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857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519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05F20-890C-4BED-BE24-B5300A0A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74" y="640408"/>
            <a:ext cx="11515648" cy="839269"/>
          </a:xfrm>
        </p:spPr>
        <p:txBody>
          <a:bodyPr/>
          <a:lstStyle/>
          <a:p>
            <a:r>
              <a:rPr lang="ru-RU" dirty="0"/>
              <a:t>Почти каждая вторая компания с численностью от 1000 человек столкнулась с судебными спорами в 2025 году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595B06-38C6-4C4D-ADDE-681A44F24B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74" y="1583959"/>
            <a:ext cx="11515648" cy="276999"/>
          </a:xfrm>
        </p:spPr>
        <p:txBody>
          <a:bodyPr/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bg1"/>
                </a:solidFill>
                <a:latin typeface="hh sans Display" pitchFamily="2" charset="0"/>
              </a:rPr>
              <a:t>С какими трудовыми рисками ваша компания сталкивалась чаще всего в 2025 году?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EC0C76-9B52-474D-B494-0BC08C12B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8A96F-3E87-1947-91B8-9EE526262AFC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FA3AD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pPr marL="0" marR="0" lvl="0" indent="0" algn="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9FA3AD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8" name="Нижний колонтитул 43">
            <a:extLst>
              <a:ext uri="{FF2B5EF4-FFF2-40B4-BE49-F238E27FC236}">
                <a16:creationId xmlns:a16="http://schemas.microsoft.com/office/drawing/2014/main" id="{29001F4D-D221-49E8-9F63-EB88CDF65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9"/>
            <a:ext cx="10873936" cy="138499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B1F451C0-4EF3-4DCC-A5CA-F10B28E97E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725" y="327025"/>
            <a:ext cx="4405313" cy="16510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sp>
        <p:nvSpPr>
          <p:cNvPr id="11" name="Скругленный прямоугольник 55">
            <a:extLst>
              <a:ext uri="{FF2B5EF4-FFF2-40B4-BE49-F238E27FC236}">
                <a16:creationId xmlns:a16="http://schemas.microsoft.com/office/drawing/2014/main" id="{14804A23-7E54-4E0F-8DE8-52ACAC153FCE}"/>
              </a:ext>
            </a:extLst>
          </p:cNvPr>
          <p:cNvSpPr/>
          <p:nvPr/>
        </p:nvSpPr>
        <p:spPr>
          <a:xfrm>
            <a:off x="9912350" y="288357"/>
            <a:ext cx="17312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численности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9A9F7C47-8E84-4E82-B4B8-D3F1BE56F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716944"/>
              </p:ext>
            </p:extLst>
          </p:nvPr>
        </p:nvGraphicFramePr>
        <p:xfrm>
          <a:off x="371506" y="2247900"/>
          <a:ext cx="8707179" cy="3969691"/>
        </p:xfrm>
        <a:graphic>
          <a:graphicData uri="http://schemas.openxmlformats.org/drawingml/2006/table">
            <a:tbl>
              <a:tblPr/>
              <a:tblGrid>
                <a:gridCol w="3845931">
                  <a:extLst>
                    <a:ext uri="{9D8B030D-6E8A-4147-A177-3AD203B41FA5}">
                      <a16:colId xmlns:a16="http://schemas.microsoft.com/office/drawing/2014/main" val="346898617"/>
                    </a:ext>
                  </a:extLst>
                </a:gridCol>
                <a:gridCol w="1620416">
                  <a:extLst>
                    <a:ext uri="{9D8B030D-6E8A-4147-A177-3AD203B41FA5}">
                      <a16:colId xmlns:a16="http://schemas.microsoft.com/office/drawing/2014/main" val="3460805755"/>
                    </a:ext>
                  </a:extLst>
                </a:gridCol>
                <a:gridCol w="1620416">
                  <a:extLst>
                    <a:ext uri="{9D8B030D-6E8A-4147-A177-3AD203B41FA5}">
                      <a16:colId xmlns:a16="http://schemas.microsoft.com/office/drawing/2014/main" val="2201523038"/>
                    </a:ext>
                  </a:extLst>
                </a:gridCol>
                <a:gridCol w="1620416">
                  <a:extLst>
                    <a:ext uri="{9D8B030D-6E8A-4147-A177-3AD203B41FA5}">
                      <a16:colId xmlns:a16="http://schemas.microsoft.com/office/drawing/2014/main" val="3085896570"/>
                    </a:ext>
                  </a:extLst>
                </a:gridCol>
              </a:tblGrid>
              <a:tr h="540316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 250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 1000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Более 1000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892946"/>
                  </a:ext>
                </a:extLst>
              </a:tr>
              <a:tr h="685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Судебные споры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1E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42853"/>
                  </a:ext>
                </a:extLst>
              </a:tr>
              <a:tr h="685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Нарушения в области оплаты труда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E0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9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522660"/>
                  </a:ext>
                </a:extLst>
              </a:tr>
              <a:tr h="685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Переквалификация ГПХ / самозанятых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EA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139974"/>
                  </a:ext>
                </a:extLst>
              </a:tr>
              <a:tr h="685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Проверки ГИТ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5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E3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041374"/>
                  </a:ext>
                </a:extLst>
              </a:tr>
              <a:tr h="685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Другое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9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857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642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A82B4D-FE50-1CBC-20CF-208E3CC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6" y="640064"/>
            <a:ext cx="3877682" cy="2916761"/>
          </a:xfrm>
        </p:spPr>
        <p:txBody>
          <a:bodyPr/>
          <a:lstStyle/>
          <a:p>
            <a:r>
              <a:rPr lang="ru-RU" dirty="0"/>
              <a:t>Каналы прямой обратной связи с руководством – самый популярный способ решений трудовых конфликтов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29</a:t>
            </a:fld>
            <a:endParaRPr lang="ru-RU" dirty="0"/>
          </a:p>
        </p:txBody>
      </p:sp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7A8FFC95-578D-49C5-AB7D-97FC36E9E3B9}"/>
              </a:ext>
            </a:extLst>
          </p:cNvPr>
          <p:cNvGraphicFramePr>
            <a:graphicFrameLocks noGrp="1"/>
          </p:cNvGraphicFramePr>
          <p:nvPr/>
        </p:nvGraphicFramePr>
        <p:xfrm>
          <a:off x="4467085" y="1371597"/>
          <a:ext cx="5225999" cy="484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74719">
                  <a:extLst>
                    <a:ext uri="{9D8B030D-6E8A-4147-A177-3AD203B41FA5}">
                      <a16:colId xmlns:a16="http://schemas.microsoft.com/office/drawing/2014/main" val="6577158"/>
                    </a:ext>
                  </a:extLst>
                </a:gridCol>
                <a:gridCol w="51280">
                  <a:extLst>
                    <a:ext uri="{9D8B030D-6E8A-4147-A177-3AD203B41FA5}">
                      <a16:colId xmlns:a16="http://schemas.microsoft.com/office/drawing/2014/main" val="3693144767"/>
                    </a:ext>
                  </a:extLst>
                </a:gridCol>
              </a:tblGrid>
              <a:tr h="48450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Каналы прямой обратной связи с руководством </a:t>
                      </a:r>
                    </a:p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(в том числе анонимные)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3536793"/>
                  </a:ext>
                </a:extLst>
              </a:tr>
              <a:tr h="48450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Внутренние процедуры медиации или переговоров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9623883"/>
                  </a:ext>
                </a:extLst>
              </a:tr>
              <a:tr h="48450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Рассмотрение обращений через HR или комплаенс-функцию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5031706"/>
                  </a:ext>
                </a:extLst>
              </a:tr>
              <a:tr h="48450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Общие собрания работников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4434013"/>
                  </a:ext>
                </a:extLst>
              </a:tr>
              <a:tr h="48450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Профсоюз или иной представительный орган работников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9669355"/>
                  </a:ext>
                </a:extLst>
              </a:tr>
              <a:tr h="48450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Комиссия по трудовым спорам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2689849"/>
                  </a:ext>
                </a:extLst>
              </a:tr>
              <a:tr h="48450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Представители работников, избранные в установленном порядке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831196"/>
                  </a:ext>
                </a:extLst>
              </a:tr>
              <a:tr h="48450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Внешняя медиация с привлечением независимых специалистов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33268"/>
                  </a:ext>
                </a:extLst>
              </a:tr>
              <a:tr h="48450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Формализованных механизмов нет, вопросы решаются индивидуально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120290"/>
                  </a:ext>
                </a:extLst>
              </a:tr>
              <a:tr h="48450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Другое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200400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1F19A98-A461-4FFB-A18E-123511E3DFE9}"/>
              </a:ext>
            </a:extLst>
          </p:cNvPr>
          <p:cNvSpPr txBox="1"/>
          <p:nvPr/>
        </p:nvSpPr>
        <p:spPr>
          <a:xfrm>
            <a:off x="4467085" y="635000"/>
            <a:ext cx="7009567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Какие механизмы разрешения трудовых конфликтов используются в компании?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F65A8D4-5439-4B19-8A16-F0C342EF7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6413792"/>
              </p:ext>
            </p:extLst>
          </p:nvPr>
        </p:nvGraphicFramePr>
        <p:xfrm>
          <a:off x="9503315" y="1380932"/>
          <a:ext cx="2962668" cy="484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Нижний колонтитул 43">
            <a:extLst>
              <a:ext uri="{FF2B5EF4-FFF2-40B4-BE49-F238E27FC236}">
                <a16:creationId xmlns:a16="http://schemas.microsoft.com/office/drawing/2014/main" id="{BDB60EF8-05DA-4B3E-92E5-450DDAB62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9"/>
            <a:ext cx="10873936" cy="138499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2C7F8AC9-F4EF-4340-BCE8-4EF3A7037C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725" y="327025"/>
            <a:ext cx="3749675" cy="16510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3FF1A900-52AA-4728-9DAD-E864001662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306" y="4082303"/>
            <a:ext cx="3877682" cy="1231106"/>
          </a:xfrm>
        </p:spPr>
        <p:txBody>
          <a:bodyPr/>
          <a:lstStyle/>
          <a:p>
            <a:r>
              <a:rPr lang="ru-RU" sz="1600" dirty="0"/>
              <a:t>При этом почти половина представителей компаний (48%) утверждает, что у них нет формализованных механизмов разрешений трудовых конфликтов</a:t>
            </a:r>
          </a:p>
        </p:txBody>
      </p:sp>
    </p:spTree>
    <p:extLst>
      <p:ext uri="{BB962C8B-B14F-4D97-AF65-F5344CB8AC3E}">
        <p14:creationId xmlns:p14="http://schemas.microsoft.com/office/powerpoint/2010/main" val="3187389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1812B-EF18-49DA-9CAE-71B0A315D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принимал участие в исследовании?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C04F4B-8D80-4A62-886B-6CB3F59D67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284" y="327136"/>
            <a:ext cx="11544257" cy="164340"/>
          </a:xfrm>
        </p:spPr>
        <p:txBody>
          <a:bodyPr/>
          <a:lstStyle/>
          <a:p>
            <a:r>
              <a:rPr lang="ru-RU" sz="1000" dirty="0"/>
              <a:t>Актуальные юридические риски в трудовых отношениях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FBF311-B2D2-47FF-9DD3-A45EA0E47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2284" y="6151733"/>
            <a:ext cx="10979958" cy="415498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616775">
                    <a:lumMod val="60000"/>
                    <a:lumOff val="40000"/>
                  </a:srgbClr>
                </a:solidFill>
                <a:effectLst/>
                <a:uLnTx/>
                <a:uFillTx/>
                <a:latin typeface="hh sans" pitchFamily="2" charset="0"/>
                <a:ea typeface="+mn-ea"/>
                <a:cs typeface="+mn-cs"/>
              </a:rPr>
              <a:t>!Далее для удобства будут использованы сокращенные названия ролей: «Главный юрист, юрид. директор,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616775">
                    <a:lumMod val="60000"/>
                    <a:lumOff val="40000"/>
                  </a:srgbClr>
                </a:solidFill>
                <a:effectLst/>
                <a:uLnTx/>
                <a:uFillTx/>
                <a:latin typeface="hh sans" pitchFamily="2" charset="0"/>
                <a:ea typeface="+mn-ea"/>
                <a:cs typeface="+mn-cs"/>
              </a:rPr>
              <a:t>зам.главного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616775">
                    <a:lumMod val="60000"/>
                    <a:lumOff val="40000"/>
                  </a:srgbClr>
                </a:solidFill>
                <a:effectLst/>
                <a:uLnTx/>
                <a:uFillTx/>
                <a:latin typeface="hh sans" pitchFamily="2" charset="0"/>
                <a:ea typeface="+mn-ea"/>
                <a:cs typeface="+mn-cs"/>
              </a:rPr>
              <a:t> юриста» – Юридическое руководство, Управление персоналом –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616775">
                    <a:lumMod val="60000"/>
                    <a:lumOff val="40000"/>
                  </a:srgbClr>
                </a:solidFill>
                <a:effectLst/>
                <a:uLnTx/>
                <a:uFillTx/>
                <a:latin typeface="hh sans" pitchFamily="2" charset="0"/>
                <a:ea typeface="+mn-ea"/>
                <a:cs typeface="+mn-cs"/>
              </a:rPr>
              <a:t>HR</a:t>
            </a:r>
            <a:r>
              <a:rPr lang="ru-RU" dirty="0">
                <a:solidFill>
                  <a:srgbClr val="616775">
                    <a:lumMod val="60000"/>
                    <a:lumOff val="40000"/>
                  </a:srgbClr>
                </a:solidFill>
              </a:rPr>
              <a:t>, Сотрудник кадрового отдела – Кадры</a:t>
            </a:r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16775">
                    <a:lumMod val="60000"/>
                    <a:lumOff val="40000"/>
                  </a:srgbClr>
                </a:solidFill>
              </a:rPr>
              <a:t>В отчете будут рассматриваться только  те роли, по которым была набрана минимальная выборка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472009-FA0F-4A9B-A2C3-843DC2A53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8A96F-3E87-1947-91B8-9EE526262AFC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616775">
                    <a:lumMod val="60000"/>
                    <a:lumOff val="40000"/>
                  </a:srgbClr>
                </a:solidFill>
                <a:effectLst/>
                <a:uLnTx/>
                <a:uFillTx/>
                <a:latin typeface="hh sans" pitchFamily="2" charset="0"/>
                <a:ea typeface="+mn-ea"/>
                <a:cs typeface="+mn-cs"/>
              </a:rPr>
              <a:pPr marL="0" marR="0" lvl="0" indent="0" algn="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 pitchFamily="2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6D8C81-E2F0-4F90-B52F-562C57DAAF65}"/>
              </a:ext>
            </a:extLst>
          </p:cNvPr>
          <p:cNvSpPr txBox="1"/>
          <p:nvPr/>
        </p:nvSpPr>
        <p:spPr>
          <a:xfrm>
            <a:off x="649903" y="1346525"/>
            <a:ext cx="383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sng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hhsans-Regular.ttf"/>
                <a:ea typeface="+mn-ea"/>
                <a:cs typeface="+mn-cs"/>
              </a:rPr>
              <a:t>По роли: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E7BC10-5C92-4917-95FE-79EE73954339}"/>
              </a:ext>
            </a:extLst>
          </p:cNvPr>
          <p:cNvSpPr txBox="1"/>
          <p:nvPr/>
        </p:nvSpPr>
        <p:spPr>
          <a:xfrm>
            <a:off x="6760868" y="1346135"/>
            <a:ext cx="383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sng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hhsans-Regular.ttf"/>
                <a:ea typeface="+mn-ea"/>
                <a:cs typeface="+mn-cs"/>
              </a:rPr>
              <a:t>По размеру компании: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123AB4D2-3356-4397-AD68-8659AB99A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939969"/>
              </p:ext>
            </p:extLst>
          </p:nvPr>
        </p:nvGraphicFramePr>
        <p:xfrm>
          <a:off x="660179" y="2235942"/>
          <a:ext cx="3025916" cy="3691780"/>
        </p:xfrm>
        <a:graphic>
          <a:graphicData uri="http://schemas.openxmlformats.org/drawingml/2006/table">
            <a:tbl>
              <a:tblPr/>
              <a:tblGrid>
                <a:gridCol w="3025916">
                  <a:extLst>
                    <a:ext uri="{9D8B030D-6E8A-4147-A177-3AD203B41FA5}">
                      <a16:colId xmlns:a16="http://schemas.microsoft.com/office/drawing/2014/main" val="3731116508"/>
                    </a:ext>
                  </a:extLst>
                </a:gridCol>
              </a:tblGrid>
              <a:tr h="7383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Главный юрист, юрид. директор,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зам.главного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 юриста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058726"/>
                  </a:ext>
                </a:extLst>
              </a:tr>
              <a:tr h="7383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Сотрудник кадрового отдела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411529"/>
                  </a:ext>
                </a:extLst>
              </a:tr>
              <a:tr h="7383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Управление персоналом 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HR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)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823543"/>
                  </a:ext>
                </a:extLst>
              </a:tr>
              <a:tr h="7383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CEO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396133"/>
                  </a:ext>
                </a:extLst>
              </a:tr>
              <a:tr h="7383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Другое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374026"/>
                  </a:ext>
                </a:extLst>
              </a:tr>
            </a:tbl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73C0C001-E7C2-41BA-8487-F0F53EE59B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6952688"/>
              </p:ext>
            </p:extLst>
          </p:nvPr>
        </p:nvGraphicFramePr>
        <p:xfrm>
          <a:off x="3675820" y="2244510"/>
          <a:ext cx="2334562" cy="3693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67BDA587-B305-47F5-BFD4-37FAF54E7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93086"/>
              </p:ext>
            </p:extLst>
          </p:nvPr>
        </p:nvGraphicFramePr>
        <p:xfrm>
          <a:off x="6812693" y="2234232"/>
          <a:ext cx="2573856" cy="3693489"/>
        </p:xfrm>
        <a:graphic>
          <a:graphicData uri="http://schemas.openxmlformats.org/drawingml/2006/table">
            <a:tbl>
              <a:tblPr/>
              <a:tblGrid>
                <a:gridCol w="2573856">
                  <a:extLst>
                    <a:ext uri="{9D8B030D-6E8A-4147-A177-3AD203B41FA5}">
                      <a16:colId xmlns:a16="http://schemas.microsoft.com/office/drawing/2014/main" val="3731116508"/>
                    </a:ext>
                  </a:extLst>
                </a:gridCol>
              </a:tblGrid>
              <a:tr h="12311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До 250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058726"/>
                  </a:ext>
                </a:extLst>
              </a:tr>
              <a:tr h="12311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До 1000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411529"/>
                  </a:ext>
                </a:extLst>
              </a:tr>
              <a:tr h="12311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Более 1000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823543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8825B4F1-DC8A-412F-B5C8-1B23C296AF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1912914"/>
              </p:ext>
            </p:extLst>
          </p:nvPr>
        </p:nvGraphicFramePr>
        <p:xfrm>
          <a:off x="8389956" y="2234232"/>
          <a:ext cx="2573855" cy="3702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21541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05F20-890C-4BED-BE24-B5300A0A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74" y="640408"/>
            <a:ext cx="11515648" cy="811248"/>
          </a:xfrm>
        </p:spPr>
        <p:txBody>
          <a:bodyPr/>
          <a:lstStyle/>
          <a:p>
            <a:r>
              <a:rPr lang="ru-RU" sz="2900" dirty="0"/>
              <a:t>Треть </a:t>
            </a:r>
            <a:r>
              <a:rPr lang="ru-RU" sz="2900" dirty="0" err="1"/>
              <a:t>эйчаров</a:t>
            </a:r>
            <a:r>
              <a:rPr lang="ru-RU" sz="2900" dirty="0"/>
              <a:t> заявляет, что в их компаниях есть механизм подачи обращений через </a:t>
            </a:r>
            <a:r>
              <a:rPr lang="en-US" sz="2900" dirty="0"/>
              <a:t>HR</a:t>
            </a:r>
            <a:r>
              <a:rPr lang="ru-RU" sz="2900" dirty="0"/>
              <a:t> или комплаенс-функцию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595B06-38C6-4C4D-ADDE-681A44F24B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74" y="1583959"/>
            <a:ext cx="11515648" cy="276999"/>
          </a:xfrm>
        </p:spPr>
        <p:txBody>
          <a:bodyPr/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bg1"/>
                </a:solidFill>
                <a:latin typeface="hh sans Display" pitchFamily="2" charset="0"/>
              </a:rPr>
              <a:t>Какие механизмы разрешения трудовых конфликтов используются в компании?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EC0C76-9B52-474D-B494-0BC08C12B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8A96F-3E87-1947-91B8-9EE526262AFC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FA3AD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pPr marL="0" marR="0" lvl="0" indent="0" algn="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9FA3AD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3" name="Скругленный прямоугольник 55">
            <a:extLst>
              <a:ext uri="{FF2B5EF4-FFF2-40B4-BE49-F238E27FC236}">
                <a16:creationId xmlns:a16="http://schemas.microsoft.com/office/drawing/2014/main" id="{380851BF-FCD3-4AEE-B14E-A0230669D994}"/>
              </a:ext>
            </a:extLst>
          </p:cNvPr>
          <p:cNvSpPr/>
          <p:nvPr/>
        </p:nvSpPr>
        <p:spPr>
          <a:xfrm>
            <a:off x="10560050" y="288357"/>
            <a:ext cx="10835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роли </a:t>
            </a:r>
          </a:p>
        </p:txBody>
      </p:sp>
      <p:sp>
        <p:nvSpPr>
          <p:cNvPr id="18" name="Нижний колонтитул 43">
            <a:extLst>
              <a:ext uri="{FF2B5EF4-FFF2-40B4-BE49-F238E27FC236}">
                <a16:creationId xmlns:a16="http://schemas.microsoft.com/office/drawing/2014/main" id="{29001F4D-D221-49E8-9F63-EB88CDF65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9"/>
            <a:ext cx="10873936" cy="138499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B1F451C0-4EF3-4DCC-A5CA-F10B28E97E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725" y="327025"/>
            <a:ext cx="4405313" cy="16510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587B448-A31A-4EB4-A855-42CBAA4D9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640507"/>
              </p:ext>
            </p:extLst>
          </p:nvPr>
        </p:nvGraphicFramePr>
        <p:xfrm>
          <a:off x="371506" y="2089151"/>
          <a:ext cx="11483945" cy="4127497"/>
        </p:xfrm>
        <a:graphic>
          <a:graphicData uri="http://schemas.openxmlformats.org/drawingml/2006/table">
            <a:tbl>
              <a:tblPr/>
              <a:tblGrid>
                <a:gridCol w="5898665">
                  <a:extLst>
                    <a:ext uri="{9D8B030D-6E8A-4147-A177-3AD203B41FA5}">
                      <a16:colId xmlns:a16="http://schemas.microsoft.com/office/drawing/2014/main" val="346898617"/>
                    </a:ext>
                  </a:extLst>
                </a:gridCol>
                <a:gridCol w="1861760">
                  <a:extLst>
                    <a:ext uri="{9D8B030D-6E8A-4147-A177-3AD203B41FA5}">
                      <a16:colId xmlns:a16="http://schemas.microsoft.com/office/drawing/2014/main" val="3460805755"/>
                    </a:ext>
                  </a:extLst>
                </a:gridCol>
                <a:gridCol w="1861760">
                  <a:extLst>
                    <a:ext uri="{9D8B030D-6E8A-4147-A177-3AD203B41FA5}">
                      <a16:colId xmlns:a16="http://schemas.microsoft.com/office/drawing/2014/main" val="2201523038"/>
                    </a:ext>
                  </a:extLst>
                </a:gridCol>
                <a:gridCol w="1861760">
                  <a:extLst>
                    <a:ext uri="{9D8B030D-6E8A-4147-A177-3AD203B41FA5}">
                      <a16:colId xmlns:a16="http://schemas.microsoft.com/office/drawing/2014/main" val="3085896570"/>
                    </a:ext>
                  </a:extLst>
                </a:gridCol>
              </a:tblGrid>
              <a:tr h="473787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Юридическое руководство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Кадры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892946"/>
                  </a:ext>
                </a:extLst>
              </a:tr>
              <a:tr h="3653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Каналы прямой обратной связи с руководством (в том числе анонимные)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A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0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42853"/>
                  </a:ext>
                </a:extLst>
              </a:tr>
              <a:tr h="3653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Внутренние процедуры медиации или переговоров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E3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F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122423"/>
                  </a:ext>
                </a:extLst>
              </a:tr>
              <a:tr h="3653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Рассмотрение обращений через HR или комплаенс-функцию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D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4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822798"/>
                  </a:ext>
                </a:extLst>
              </a:tr>
              <a:tr h="3653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Общие собрания работников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E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324238"/>
                  </a:ext>
                </a:extLst>
              </a:tr>
              <a:tr h="3653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Профсоюз или иной представительный орган работников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F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F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795829"/>
                  </a:ext>
                </a:extLst>
              </a:tr>
              <a:tr h="3653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Комиссия по трудовым спорам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F3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F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886650"/>
                  </a:ext>
                </a:extLst>
              </a:tr>
              <a:tr h="3653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Представители работников, избранные в установленном порядке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8522660"/>
                  </a:ext>
                </a:extLst>
              </a:tr>
              <a:tr h="3653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Внешняя медиация с привлечением независимых специалистов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139974"/>
                  </a:ext>
                </a:extLst>
              </a:tr>
              <a:tr h="3653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Формализованных механизмов нет, вопросы решаются индивидуально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DC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041374"/>
                  </a:ext>
                </a:extLst>
              </a:tr>
              <a:tr h="3653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Другое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857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076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05F20-890C-4BED-BE24-B5300A0A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74" y="640408"/>
            <a:ext cx="11515648" cy="727315"/>
          </a:xfrm>
        </p:spPr>
        <p:txBody>
          <a:bodyPr/>
          <a:lstStyle/>
          <a:p>
            <a:r>
              <a:rPr lang="ru-RU" sz="2600" dirty="0"/>
              <a:t>В большинстве (51%) компаний из малого и среднего бизнеса нет формализованных механизмов разрешения трудовых конфликтов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595B06-38C6-4C4D-ADDE-681A44F24B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74" y="1583959"/>
            <a:ext cx="11515648" cy="276999"/>
          </a:xfrm>
        </p:spPr>
        <p:txBody>
          <a:bodyPr/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bg1"/>
                </a:solidFill>
                <a:latin typeface="hh sans Display" pitchFamily="2" charset="0"/>
              </a:rPr>
              <a:t>Какие механизмы разрешения трудовых конфликтов используются в компании?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EC0C76-9B52-474D-B494-0BC08C12B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8A96F-3E87-1947-91B8-9EE526262AFC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FA3AD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pPr marL="0" marR="0" lvl="0" indent="0" algn="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9FA3AD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8" name="Нижний колонтитул 43">
            <a:extLst>
              <a:ext uri="{FF2B5EF4-FFF2-40B4-BE49-F238E27FC236}">
                <a16:creationId xmlns:a16="http://schemas.microsoft.com/office/drawing/2014/main" id="{29001F4D-D221-49E8-9F63-EB88CDF65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9"/>
            <a:ext cx="10873936" cy="138499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B1F451C0-4EF3-4DCC-A5CA-F10B28E97E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725" y="327025"/>
            <a:ext cx="4405313" cy="16510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sp>
        <p:nvSpPr>
          <p:cNvPr id="11" name="Скругленный прямоугольник 55">
            <a:extLst>
              <a:ext uri="{FF2B5EF4-FFF2-40B4-BE49-F238E27FC236}">
                <a16:creationId xmlns:a16="http://schemas.microsoft.com/office/drawing/2014/main" id="{14804A23-7E54-4E0F-8DE8-52ACAC153FCE}"/>
              </a:ext>
            </a:extLst>
          </p:cNvPr>
          <p:cNvSpPr/>
          <p:nvPr/>
        </p:nvSpPr>
        <p:spPr>
          <a:xfrm>
            <a:off x="9912350" y="288357"/>
            <a:ext cx="17312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численности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4516F1A3-FCCA-4F0F-85E2-18B67AA2F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422671"/>
              </p:ext>
            </p:extLst>
          </p:nvPr>
        </p:nvGraphicFramePr>
        <p:xfrm>
          <a:off x="371506" y="2089151"/>
          <a:ext cx="11483945" cy="4127497"/>
        </p:xfrm>
        <a:graphic>
          <a:graphicData uri="http://schemas.openxmlformats.org/drawingml/2006/table">
            <a:tbl>
              <a:tblPr/>
              <a:tblGrid>
                <a:gridCol w="5898665">
                  <a:extLst>
                    <a:ext uri="{9D8B030D-6E8A-4147-A177-3AD203B41FA5}">
                      <a16:colId xmlns:a16="http://schemas.microsoft.com/office/drawing/2014/main" val="346898617"/>
                    </a:ext>
                  </a:extLst>
                </a:gridCol>
                <a:gridCol w="1861760">
                  <a:extLst>
                    <a:ext uri="{9D8B030D-6E8A-4147-A177-3AD203B41FA5}">
                      <a16:colId xmlns:a16="http://schemas.microsoft.com/office/drawing/2014/main" val="3460805755"/>
                    </a:ext>
                  </a:extLst>
                </a:gridCol>
                <a:gridCol w="1861760">
                  <a:extLst>
                    <a:ext uri="{9D8B030D-6E8A-4147-A177-3AD203B41FA5}">
                      <a16:colId xmlns:a16="http://schemas.microsoft.com/office/drawing/2014/main" val="2201523038"/>
                    </a:ext>
                  </a:extLst>
                </a:gridCol>
                <a:gridCol w="1861760">
                  <a:extLst>
                    <a:ext uri="{9D8B030D-6E8A-4147-A177-3AD203B41FA5}">
                      <a16:colId xmlns:a16="http://schemas.microsoft.com/office/drawing/2014/main" val="3085896570"/>
                    </a:ext>
                  </a:extLst>
                </a:gridCol>
              </a:tblGrid>
              <a:tr h="473787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 250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 1000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Более 1000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892946"/>
                  </a:ext>
                </a:extLst>
              </a:tr>
              <a:tr h="3653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Каналы прямой обратной связи с руководством (в том числе анонимные)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2DE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8E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5E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42853"/>
                  </a:ext>
                </a:extLst>
              </a:tr>
              <a:tr h="3653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Внутренние процедуры медиации или переговоров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E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DE9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122423"/>
                  </a:ext>
                </a:extLst>
              </a:tr>
              <a:tr h="3653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Рассмотрение обращений через HR или комплаенс-функцию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F2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C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822798"/>
                  </a:ext>
                </a:extLst>
              </a:tr>
              <a:tr h="3653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Общие собрания работников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C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E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324238"/>
                  </a:ext>
                </a:extLst>
              </a:tr>
              <a:tr h="3653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Профсоюз или иной представительный орган работников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DE9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E6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795829"/>
                  </a:ext>
                </a:extLst>
              </a:tr>
              <a:tr h="3653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Комиссия по трудовым спорам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886650"/>
                  </a:ext>
                </a:extLst>
              </a:tr>
              <a:tr h="3653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Представители работников, избранные в установленном порядке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522660"/>
                  </a:ext>
                </a:extLst>
              </a:tr>
              <a:tr h="3653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Внешняя медиация с привлечением независимых специалистов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139974"/>
                  </a:ext>
                </a:extLst>
              </a:tr>
              <a:tr h="3653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Формализованных механизмов нет, вопросы решаются индивидуально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48%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C3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C9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041374"/>
                  </a:ext>
                </a:extLst>
              </a:tr>
              <a:tr h="3653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Другое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857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044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3C1D4592-2D12-417A-B7FB-CD4158A27E76}"/>
              </a:ext>
            </a:extLst>
          </p:cNvPr>
          <p:cNvSpPr txBox="1"/>
          <p:nvPr/>
        </p:nvSpPr>
        <p:spPr>
          <a:xfrm>
            <a:off x="4671528" y="1501425"/>
            <a:ext cx="555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616775"/>
                </a:solidFill>
                <a:latin typeface="hh sans"/>
              </a:rPr>
              <a:t>Нет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616775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40AF6A-AABE-4166-8382-DF1B107BF344}"/>
              </a:ext>
            </a:extLst>
          </p:cNvPr>
          <p:cNvSpPr txBox="1"/>
          <p:nvPr/>
        </p:nvSpPr>
        <p:spPr>
          <a:xfrm>
            <a:off x="4673130" y="1081582"/>
            <a:ext cx="3798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Да, официальные</a:t>
            </a:r>
          </a:p>
        </p:txBody>
      </p:sp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id="{189D6477-2F64-400F-B1FC-55504F5A1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393156"/>
              </p:ext>
            </p:extLst>
          </p:nvPr>
        </p:nvGraphicFramePr>
        <p:xfrm>
          <a:off x="4467600" y="1963500"/>
          <a:ext cx="7249155" cy="4260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5556">
                  <a:extLst>
                    <a:ext uri="{9D8B030D-6E8A-4147-A177-3AD203B41FA5}">
                      <a16:colId xmlns:a16="http://schemas.microsoft.com/office/drawing/2014/main" val="1066807684"/>
                    </a:ext>
                  </a:extLst>
                </a:gridCol>
                <a:gridCol w="5033599">
                  <a:extLst>
                    <a:ext uri="{9D8B030D-6E8A-4147-A177-3AD203B41FA5}">
                      <a16:colId xmlns:a16="http://schemas.microsoft.com/office/drawing/2014/main" val="2913616190"/>
                    </a:ext>
                  </a:extLst>
                </a:gridCol>
              </a:tblGrid>
              <a:tr h="806605"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r>
                        <a:rPr lang="ru-RU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hh sans Display" pitchFamily="2" charset="-52"/>
                          <a:ea typeface="+mn-ea"/>
                          <a:cs typeface="+mn-cs"/>
                        </a:rPr>
                        <a:t>В целом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929651"/>
                  </a:ext>
                </a:extLst>
              </a:tr>
              <a:tr h="899690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793222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Юридическое руководство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144120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417699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Кадры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727539"/>
                  </a:ext>
                </a:extLst>
              </a:tr>
            </a:tbl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5A296AC6-8161-436D-B710-74CE165754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2032810"/>
              </p:ext>
            </p:extLst>
          </p:nvPr>
        </p:nvGraphicFramePr>
        <p:xfrm>
          <a:off x="6581954" y="1936673"/>
          <a:ext cx="5269740" cy="427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A82B4D-FE50-1CBC-20CF-208E3CC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6" y="640064"/>
            <a:ext cx="3876476" cy="2527808"/>
          </a:xfrm>
        </p:spPr>
        <p:txBody>
          <a:bodyPr/>
          <a:lstStyle/>
          <a:p>
            <a:r>
              <a:rPr lang="ru-RU" sz="2600" dirty="0"/>
              <a:t>Большинство представителей бизнеса заявляет, что в их компаниях нет возрастных ограничений при найме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4A1F354F-4129-4B46-96E3-CAAE84F7B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306" y="327136"/>
            <a:ext cx="3748971" cy="16434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D1ED371E-E3C9-4C4B-9DBB-DE597A577131}"/>
              </a:ext>
            </a:extLst>
          </p:cNvPr>
          <p:cNvSpPr/>
          <p:nvPr/>
        </p:nvSpPr>
        <p:spPr>
          <a:xfrm flipH="1">
            <a:off x="6303350" y="1116086"/>
            <a:ext cx="201600" cy="201600"/>
          </a:xfrm>
          <a:prstGeom prst="roundRect">
            <a:avLst/>
          </a:prstGeom>
          <a:solidFill>
            <a:srgbClr val="FF6667"/>
          </a:solidFill>
          <a:ln>
            <a:solidFill>
              <a:srgbClr val="FF666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D42FAA69-39B9-4E45-A590-44CCC56B1992}"/>
              </a:ext>
            </a:extLst>
          </p:cNvPr>
          <p:cNvSpPr/>
          <p:nvPr/>
        </p:nvSpPr>
        <p:spPr>
          <a:xfrm flipH="1">
            <a:off x="4467600" y="1535929"/>
            <a:ext cx="201600" cy="201600"/>
          </a:xfrm>
          <a:prstGeom prst="roundRect">
            <a:avLst/>
          </a:prstGeom>
          <a:solidFill>
            <a:srgbClr val="8A8881"/>
          </a:solidFill>
          <a:ln>
            <a:solidFill>
              <a:srgbClr val="8A888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D55CFD3E-3BEE-4CBB-8978-D61AE480FC21}"/>
              </a:ext>
            </a:extLst>
          </p:cNvPr>
          <p:cNvSpPr/>
          <p:nvPr/>
        </p:nvSpPr>
        <p:spPr>
          <a:xfrm flipH="1">
            <a:off x="6303999" y="1536498"/>
            <a:ext cx="201600" cy="201600"/>
          </a:xfrm>
          <a:prstGeom prst="roundRect">
            <a:avLst/>
          </a:prstGeom>
          <a:solidFill>
            <a:srgbClr val="DFE0E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4009C69-FC66-4752-8E4C-924DC6A006CC}"/>
              </a:ext>
            </a:extLst>
          </p:cNvPr>
          <p:cNvSpPr txBox="1"/>
          <p:nvPr/>
        </p:nvSpPr>
        <p:spPr>
          <a:xfrm>
            <a:off x="6498381" y="1501994"/>
            <a:ext cx="37988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Затрудняюсь ответить</a:t>
            </a:r>
          </a:p>
        </p:txBody>
      </p:sp>
      <p:sp>
        <p:nvSpPr>
          <p:cNvPr id="18" name="Нижний колонтитул 43">
            <a:extLst>
              <a:ext uri="{FF2B5EF4-FFF2-40B4-BE49-F238E27FC236}">
                <a16:creationId xmlns:a16="http://schemas.microsoft.com/office/drawing/2014/main" id="{1073B5E5-F615-4963-A114-E46FE964F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8"/>
            <a:ext cx="10873936" cy="138500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A8DB58C-42C1-4495-BB63-C3D30458B811}"/>
              </a:ext>
            </a:extLst>
          </p:cNvPr>
          <p:cNvSpPr/>
          <p:nvPr/>
        </p:nvSpPr>
        <p:spPr>
          <a:xfrm flipH="1">
            <a:off x="4467600" y="1116086"/>
            <a:ext cx="201600" cy="201600"/>
          </a:xfrm>
          <a:prstGeom prst="roundRect">
            <a:avLst/>
          </a:prstGeom>
          <a:solidFill>
            <a:srgbClr val="FF0002"/>
          </a:solidFill>
          <a:ln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F8E29A-5908-4534-AB5C-9F8509845ACF}"/>
              </a:ext>
            </a:extLst>
          </p:cNvPr>
          <p:cNvSpPr txBox="1"/>
          <p:nvPr/>
        </p:nvSpPr>
        <p:spPr>
          <a:xfrm>
            <a:off x="4467600" y="633600"/>
            <a:ext cx="7363741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Существуют ли в вашей компании официальные или неофициальные возрастные ограничения при найме?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3C12FD-7FE5-45E6-BDC9-A1B5F6631111}"/>
              </a:ext>
            </a:extLst>
          </p:cNvPr>
          <p:cNvSpPr txBox="1"/>
          <p:nvPr/>
        </p:nvSpPr>
        <p:spPr>
          <a:xfrm>
            <a:off x="6499315" y="1081582"/>
            <a:ext cx="3613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Да, неофициальные</a:t>
            </a:r>
          </a:p>
        </p:txBody>
      </p:sp>
      <p:sp>
        <p:nvSpPr>
          <p:cNvPr id="28" name="Скругленный прямоугольник 55">
            <a:extLst>
              <a:ext uri="{FF2B5EF4-FFF2-40B4-BE49-F238E27FC236}">
                <a16:creationId xmlns:a16="http://schemas.microsoft.com/office/drawing/2014/main" id="{2AEA71B7-53F7-4F0A-A640-A149C5877253}"/>
              </a:ext>
            </a:extLst>
          </p:cNvPr>
          <p:cNvSpPr/>
          <p:nvPr/>
        </p:nvSpPr>
        <p:spPr>
          <a:xfrm>
            <a:off x="10560050" y="288357"/>
            <a:ext cx="10835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роли </a:t>
            </a:r>
          </a:p>
        </p:txBody>
      </p:sp>
      <p:sp>
        <p:nvSpPr>
          <p:cNvPr id="26" name="Текст 8">
            <a:extLst>
              <a:ext uri="{FF2B5EF4-FFF2-40B4-BE49-F238E27FC236}">
                <a16:creationId xmlns:a16="http://schemas.microsoft.com/office/drawing/2014/main" id="{897E6335-70B8-4887-BF3B-030779CACC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306" y="4082303"/>
            <a:ext cx="3877682" cy="1477328"/>
          </a:xfrm>
        </p:spPr>
        <p:txBody>
          <a:bodyPr/>
          <a:lstStyle/>
          <a:p>
            <a:r>
              <a:rPr lang="ru-RU" sz="1600" dirty="0"/>
              <a:t>Такую позицию чаще всего разделяют представители юридического руководства. При этом большинство представителей </a:t>
            </a:r>
            <a:r>
              <a:rPr lang="en-US" sz="1600" dirty="0"/>
              <a:t>HR-</a:t>
            </a:r>
            <a:r>
              <a:rPr lang="ru-RU" sz="1600" dirty="0"/>
              <a:t>направления говорят об обратном</a:t>
            </a:r>
          </a:p>
        </p:txBody>
      </p:sp>
    </p:spTree>
    <p:extLst>
      <p:ext uri="{BB962C8B-B14F-4D97-AF65-F5344CB8AC3E}">
        <p14:creationId xmlns:p14="http://schemas.microsoft.com/office/powerpoint/2010/main" val="734736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id="{189D6477-2F64-400F-B1FC-55504F5A1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984170"/>
              </p:ext>
            </p:extLst>
          </p:nvPr>
        </p:nvGraphicFramePr>
        <p:xfrm>
          <a:off x="4467600" y="1963500"/>
          <a:ext cx="7249155" cy="4260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5556">
                  <a:extLst>
                    <a:ext uri="{9D8B030D-6E8A-4147-A177-3AD203B41FA5}">
                      <a16:colId xmlns:a16="http://schemas.microsoft.com/office/drawing/2014/main" val="1066807684"/>
                    </a:ext>
                  </a:extLst>
                </a:gridCol>
                <a:gridCol w="5033599">
                  <a:extLst>
                    <a:ext uri="{9D8B030D-6E8A-4147-A177-3AD203B41FA5}">
                      <a16:colId xmlns:a16="http://schemas.microsoft.com/office/drawing/2014/main" val="2913616190"/>
                    </a:ext>
                  </a:extLst>
                </a:gridCol>
              </a:tblGrid>
              <a:tr h="806605"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r>
                        <a:rPr lang="ru-RU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hh sans Display" pitchFamily="2" charset="-52"/>
                          <a:ea typeface="+mn-ea"/>
                          <a:cs typeface="+mn-cs"/>
                        </a:rPr>
                        <a:t>В целом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929651"/>
                  </a:ext>
                </a:extLst>
              </a:tr>
              <a:tr h="899690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793222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До 250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144120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До 1000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417699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Более 1000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727539"/>
                  </a:ext>
                </a:extLst>
              </a:tr>
            </a:tbl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5A296AC6-8161-436D-B710-74CE165754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7706789"/>
              </p:ext>
            </p:extLst>
          </p:nvPr>
        </p:nvGraphicFramePr>
        <p:xfrm>
          <a:off x="6581954" y="1936673"/>
          <a:ext cx="5269740" cy="427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A82B4D-FE50-1CBC-20CF-208E3CC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6" y="640064"/>
            <a:ext cx="3876476" cy="2527808"/>
          </a:xfrm>
        </p:spPr>
        <p:txBody>
          <a:bodyPr/>
          <a:lstStyle/>
          <a:p>
            <a:r>
              <a:rPr lang="ru-RU" sz="2600" dirty="0"/>
              <a:t>Возрастные ограничения при найме чаще всего встречаются </a:t>
            </a:r>
            <a:br>
              <a:rPr lang="ru-RU" sz="2600" dirty="0"/>
            </a:br>
            <a:r>
              <a:rPr lang="ru-RU" sz="2600" dirty="0"/>
              <a:t>в компаниях с численностью от 250</a:t>
            </a:r>
            <a:br>
              <a:rPr lang="ru-RU" sz="2600" dirty="0"/>
            </a:br>
            <a:r>
              <a:rPr lang="ru-RU" sz="2600" dirty="0"/>
              <a:t>до 1000 человек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4A1F354F-4129-4B46-96E3-CAAE84F7B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306" y="327136"/>
            <a:ext cx="3748971" cy="16434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sp>
        <p:nvSpPr>
          <p:cNvPr id="26" name="Скругленный прямоугольник 55">
            <a:extLst>
              <a:ext uri="{FF2B5EF4-FFF2-40B4-BE49-F238E27FC236}">
                <a16:creationId xmlns:a16="http://schemas.microsoft.com/office/drawing/2014/main" id="{E493A79D-B3DA-4B28-A3C6-EC94B93D8EBC}"/>
              </a:ext>
            </a:extLst>
          </p:cNvPr>
          <p:cNvSpPr/>
          <p:nvPr/>
        </p:nvSpPr>
        <p:spPr>
          <a:xfrm>
            <a:off x="9912350" y="288357"/>
            <a:ext cx="17312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численности</a:t>
            </a:r>
          </a:p>
        </p:txBody>
      </p:sp>
      <p:sp>
        <p:nvSpPr>
          <p:cNvPr id="18" name="Нижний колонтитул 43">
            <a:extLst>
              <a:ext uri="{FF2B5EF4-FFF2-40B4-BE49-F238E27FC236}">
                <a16:creationId xmlns:a16="http://schemas.microsoft.com/office/drawing/2014/main" id="{1073B5E5-F615-4963-A114-E46FE964F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8"/>
            <a:ext cx="10873936" cy="138500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F8E29A-5908-4534-AB5C-9F8509845ACF}"/>
              </a:ext>
            </a:extLst>
          </p:cNvPr>
          <p:cNvSpPr txBox="1"/>
          <p:nvPr/>
        </p:nvSpPr>
        <p:spPr>
          <a:xfrm>
            <a:off x="4467600" y="633600"/>
            <a:ext cx="7363741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Существуют ли в вашей компании официальные или неофициальные возрастные ограничения при найме?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2F2DD2-3965-4C23-BDB4-9F5F04A53029}"/>
              </a:ext>
            </a:extLst>
          </p:cNvPr>
          <p:cNvSpPr txBox="1"/>
          <p:nvPr/>
        </p:nvSpPr>
        <p:spPr>
          <a:xfrm>
            <a:off x="4671528" y="1501425"/>
            <a:ext cx="555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616775"/>
                </a:solidFill>
                <a:latin typeface="hh sans"/>
              </a:rPr>
              <a:t>Нет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616775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D70DC4-F65A-4101-B0D3-6891313C7578}"/>
              </a:ext>
            </a:extLst>
          </p:cNvPr>
          <p:cNvSpPr txBox="1"/>
          <p:nvPr/>
        </p:nvSpPr>
        <p:spPr>
          <a:xfrm>
            <a:off x="4673130" y="1081582"/>
            <a:ext cx="3798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Да, официальные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51001767-015F-4B0E-A637-0310A2390DB6}"/>
              </a:ext>
            </a:extLst>
          </p:cNvPr>
          <p:cNvSpPr/>
          <p:nvPr/>
        </p:nvSpPr>
        <p:spPr>
          <a:xfrm flipH="1">
            <a:off x="6303350" y="1116086"/>
            <a:ext cx="201600" cy="201600"/>
          </a:xfrm>
          <a:prstGeom prst="roundRect">
            <a:avLst/>
          </a:prstGeom>
          <a:solidFill>
            <a:srgbClr val="FF6667"/>
          </a:solidFill>
          <a:ln>
            <a:solidFill>
              <a:srgbClr val="FF666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0D6070DA-07C4-4F16-A643-A1241CA42525}"/>
              </a:ext>
            </a:extLst>
          </p:cNvPr>
          <p:cNvSpPr/>
          <p:nvPr/>
        </p:nvSpPr>
        <p:spPr>
          <a:xfrm flipH="1">
            <a:off x="4467600" y="1535929"/>
            <a:ext cx="201600" cy="201600"/>
          </a:xfrm>
          <a:prstGeom prst="roundRect">
            <a:avLst/>
          </a:prstGeom>
          <a:solidFill>
            <a:srgbClr val="8A8881"/>
          </a:solidFill>
          <a:ln>
            <a:solidFill>
              <a:srgbClr val="8A888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19A49322-7945-4293-BF87-AD2E7F96BA05}"/>
              </a:ext>
            </a:extLst>
          </p:cNvPr>
          <p:cNvSpPr/>
          <p:nvPr/>
        </p:nvSpPr>
        <p:spPr>
          <a:xfrm flipH="1">
            <a:off x="6303999" y="1536498"/>
            <a:ext cx="201600" cy="201600"/>
          </a:xfrm>
          <a:prstGeom prst="roundRect">
            <a:avLst/>
          </a:prstGeom>
          <a:solidFill>
            <a:srgbClr val="DFE0E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AE8620-7711-414A-9F91-C75E53F0D316}"/>
              </a:ext>
            </a:extLst>
          </p:cNvPr>
          <p:cNvSpPr txBox="1"/>
          <p:nvPr/>
        </p:nvSpPr>
        <p:spPr>
          <a:xfrm>
            <a:off x="6498381" y="1501994"/>
            <a:ext cx="37988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Затрудняюсь ответить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61BE2755-818D-4564-BBBC-77F4267DF0A7}"/>
              </a:ext>
            </a:extLst>
          </p:cNvPr>
          <p:cNvSpPr/>
          <p:nvPr/>
        </p:nvSpPr>
        <p:spPr>
          <a:xfrm flipH="1">
            <a:off x="4467600" y="1116086"/>
            <a:ext cx="201600" cy="201600"/>
          </a:xfrm>
          <a:prstGeom prst="roundRect">
            <a:avLst/>
          </a:prstGeom>
          <a:solidFill>
            <a:srgbClr val="FF0002"/>
          </a:solidFill>
          <a:ln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B7035A-8220-456A-A284-33BA1E7A9148}"/>
              </a:ext>
            </a:extLst>
          </p:cNvPr>
          <p:cNvSpPr txBox="1"/>
          <p:nvPr/>
        </p:nvSpPr>
        <p:spPr>
          <a:xfrm>
            <a:off x="6499315" y="1081582"/>
            <a:ext cx="3613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Да, неофициальные</a:t>
            </a:r>
          </a:p>
        </p:txBody>
      </p:sp>
    </p:spTree>
    <p:extLst>
      <p:ext uri="{BB962C8B-B14F-4D97-AF65-F5344CB8AC3E}">
        <p14:creationId xmlns:p14="http://schemas.microsoft.com/office/powerpoint/2010/main" val="4030701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A82B4D-FE50-1CBC-20CF-208E3CC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6" y="640064"/>
            <a:ext cx="3849456" cy="3110082"/>
          </a:xfrm>
        </p:spPr>
        <p:txBody>
          <a:bodyPr/>
          <a:lstStyle/>
          <a:p>
            <a:r>
              <a:rPr lang="ru-RU" sz="2800" dirty="0"/>
              <a:t>64% представителей бизнеса заявляют, что в их компаниях нет возрастных ограничений при найме сотрудников 55+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4A1F354F-4129-4B46-96E3-CAAE84F7B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306" y="327136"/>
            <a:ext cx="3748971" cy="16434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sp>
        <p:nvSpPr>
          <p:cNvPr id="18" name="Нижний колонтитул 43">
            <a:extLst>
              <a:ext uri="{FF2B5EF4-FFF2-40B4-BE49-F238E27FC236}">
                <a16:creationId xmlns:a16="http://schemas.microsoft.com/office/drawing/2014/main" id="{1073B5E5-F615-4963-A114-E46FE964F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8"/>
            <a:ext cx="10873936" cy="138500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9DBD15FE-6C97-4E24-A16D-DC28B279945E}"/>
              </a:ext>
            </a:extLst>
          </p:cNvPr>
          <p:cNvSpPr/>
          <p:nvPr/>
        </p:nvSpPr>
        <p:spPr>
          <a:xfrm flipH="1">
            <a:off x="4469629" y="1093266"/>
            <a:ext cx="201600" cy="2016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E000AC4-B35E-415F-9F6F-188290055F21}"/>
              </a:ext>
            </a:extLst>
          </p:cNvPr>
          <p:cNvSpPr/>
          <p:nvPr/>
        </p:nvSpPr>
        <p:spPr>
          <a:xfrm flipH="1">
            <a:off x="4467600" y="1517772"/>
            <a:ext cx="201600" cy="201600"/>
          </a:xfrm>
          <a:prstGeom prst="roundRect">
            <a:avLst/>
          </a:prstGeom>
          <a:solidFill>
            <a:srgbClr val="8A8881"/>
          </a:solidFill>
          <a:ln>
            <a:solidFill>
              <a:srgbClr val="8A888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A6BA3C-339F-46DD-8AB6-0F2FB24FFEC9}"/>
              </a:ext>
            </a:extLst>
          </p:cNvPr>
          <p:cNvSpPr txBox="1"/>
          <p:nvPr/>
        </p:nvSpPr>
        <p:spPr>
          <a:xfrm>
            <a:off x="4675159" y="1068387"/>
            <a:ext cx="3311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Да, есть ограничения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D3DFC5-1DA1-483C-B61B-509D3A872FC5}"/>
              </a:ext>
            </a:extLst>
          </p:cNvPr>
          <p:cNvSpPr txBox="1"/>
          <p:nvPr/>
        </p:nvSpPr>
        <p:spPr>
          <a:xfrm>
            <a:off x="4663565" y="1521768"/>
            <a:ext cx="3613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Нет, такие ограничения отсутствуют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B71478-BDBF-4A60-AEB4-0E88C8CFC79A}"/>
              </a:ext>
            </a:extLst>
          </p:cNvPr>
          <p:cNvSpPr txBox="1"/>
          <p:nvPr/>
        </p:nvSpPr>
        <p:spPr>
          <a:xfrm>
            <a:off x="4467600" y="633600"/>
            <a:ext cx="7363741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Существуют ли ограничения при найме сотрудников 55+?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FDC987C3-173F-49D5-B006-D831C10E5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578540"/>
              </p:ext>
            </p:extLst>
          </p:nvPr>
        </p:nvGraphicFramePr>
        <p:xfrm>
          <a:off x="4467600" y="1963500"/>
          <a:ext cx="7249155" cy="4260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5556">
                  <a:extLst>
                    <a:ext uri="{9D8B030D-6E8A-4147-A177-3AD203B41FA5}">
                      <a16:colId xmlns:a16="http://schemas.microsoft.com/office/drawing/2014/main" val="1066807684"/>
                    </a:ext>
                  </a:extLst>
                </a:gridCol>
                <a:gridCol w="5033599">
                  <a:extLst>
                    <a:ext uri="{9D8B030D-6E8A-4147-A177-3AD203B41FA5}">
                      <a16:colId xmlns:a16="http://schemas.microsoft.com/office/drawing/2014/main" val="2913616190"/>
                    </a:ext>
                  </a:extLst>
                </a:gridCol>
              </a:tblGrid>
              <a:tr h="806605"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r>
                        <a:rPr lang="ru-RU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hh sans Display" pitchFamily="2" charset="-52"/>
                          <a:ea typeface="+mn-ea"/>
                          <a:cs typeface="+mn-cs"/>
                        </a:rPr>
                        <a:t>В целом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929651"/>
                  </a:ext>
                </a:extLst>
              </a:tr>
              <a:tr h="899690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793222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Юридическое руководство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144120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417699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Кадры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727539"/>
                  </a:ext>
                </a:extLst>
              </a:tr>
            </a:tbl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68EF3721-F152-4DAC-B3C6-F26CA4040D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9668102"/>
              </p:ext>
            </p:extLst>
          </p:nvPr>
        </p:nvGraphicFramePr>
        <p:xfrm>
          <a:off x="6581954" y="1936673"/>
          <a:ext cx="5269740" cy="427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Скругленный прямоугольник 55">
            <a:extLst>
              <a:ext uri="{FF2B5EF4-FFF2-40B4-BE49-F238E27FC236}">
                <a16:creationId xmlns:a16="http://schemas.microsoft.com/office/drawing/2014/main" id="{B7DD582C-89F6-4412-AE23-498B117E54A2}"/>
              </a:ext>
            </a:extLst>
          </p:cNvPr>
          <p:cNvSpPr/>
          <p:nvPr/>
        </p:nvSpPr>
        <p:spPr>
          <a:xfrm>
            <a:off x="10560050" y="288357"/>
            <a:ext cx="10835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роли 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A0E4102B-C58B-4D3D-898B-796D977C39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306" y="4082303"/>
            <a:ext cx="3877682" cy="1231106"/>
          </a:xfrm>
        </p:spPr>
        <p:txBody>
          <a:bodyPr/>
          <a:lstStyle/>
          <a:p>
            <a:r>
              <a:rPr lang="ru-RU" sz="1600" dirty="0"/>
              <a:t>При этом большинство </a:t>
            </a:r>
            <a:r>
              <a:rPr lang="en-US" sz="1600" dirty="0"/>
              <a:t>HR-</a:t>
            </a:r>
            <a:r>
              <a:rPr lang="ru-RU" sz="1600" dirty="0"/>
              <a:t>специалистов заявляют, что те или иные ограничения при найме «возрастных» кандидатов существуют </a:t>
            </a:r>
          </a:p>
        </p:txBody>
      </p:sp>
    </p:spTree>
    <p:extLst>
      <p:ext uri="{BB962C8B-B14F-4D97-AF65-F5344CB8AC3E}">
        <p14:creationId xmlns:p14="http://schemas.microsoft.com/office/powerpoint/2010/main" val="3774100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A82B4D-FE50-1CBC-20CF-208E3CC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6" y="640064"/>
            <a:ext cx="3849456" cy="2722284"/>
          </a:xfrm>
        </p:spPr>
        <p:txBody>
          <a:bodyPr/>
          <a:lstStyle/>
          <a:p>
            <a:r>
              <a:rPr lang="ru-RU" sz="2800" dirty="0"/>
              <a:t>Чем крупнее компания, тем чаще в ней есть те или иные ограничения при найме возрастных кандидатов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4A1F354F-4129-4B46-96E3-CAAE84F7B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306" y="327136"/>
            <a:ext cx="3748971" cy="16434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sp>
        <p:nvSpPr>
          <p:cNvPr id="18" name="Нижний колонтитул 43">
            <a:extLst>
              <a:ext uri="{FF2B5EF4-FFF2-40B4-BE49-F238E27FC236}">
                <a16:creationId xmlns:a16="http://schemas.microsoft.com/office/drawing/2014/main" id="{1073B5E5-F615-4963-A114-E46FE964F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8"/>
            <a:ext cx="10873936" cy="138500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9DBD15FE-6C97-4E24-A16D-DC28B279945E}"/>
              </a:ext>
            </a:extLst>
          </p:cNvPr>
          <p:cNvSpPr/>
          <p:nvPr/>
        </p:nvSpPr>
        <p:spPr>
          <a:xfrm flipH="1">
            <a:off x="4469629" y="1093266"/>
            <a:ext cx="201600" cy="2016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E000AC4-B35E-415F-9F6F-188290055F21}"/>
              </a:ext>
            </a:extLst>
          </p:cNvPr>
          <p:cNvSpPr/>
          <p:nvPr/>
        </p:nvSpPr>
        <p:spPr>
          <a:xfrm flipH="1">
            <a:off x="4467600" y="1517772"/>
            <a:ext cx="201600" cy="201600"/>
          </a:xfrm>
          <a:prstGeom prst="roundRect">
            <a:avLst/>
          </a:prstGeom>
          <a:solidFill>
            <a:srgbClr val="8A8881"/>
          </a:solidFill>
          <a:ln>
            <a:solidFill>
              <a:srgbClr val="8A888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A6BA3C-339F-46DD-8AB6-0F2FB24FFEC9}"/>
              </a:ext>
            </a:extLst>
          </p:cNvPr>
          <p:cNvSpPr txBox="1"/>
          <p:nvPr/>
        </p:nvSpPr>
        <p:spPr>
          <a:xfrm>
            <a:off x="4675159" y="1068387"/>
            <a:ext cx="3311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Да, есть ограничения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D3DFC5-1DA1-483C-B61B-509D3A872FC5}"/>
              </a:ext>
            </a:extLst>
          </p:cNvPr>
          <p:cNvSpPr txBox="1"/>
          <p:nvPr/>
        </p:nvSpPr>
        <p:spPr>
          <a:xfrm>
            <a:off x="4663565" y="1521768"/>
            <a:ext cx="3613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Нет, такие ограничения отсутствуют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B71478-BDBF-4A60-AEB4-0E88C8CFC79A}"/>
              </a:ext>
            </a:extLst>
          </p:cNvPr>
          <p:cNvSpPr txBox="1"/>
          <p:nvPr/>
        </p:nvSpPr>
        <p:spPr>
          <a:xfrm>
            <a:off x="4467600" y="633600"/>
            <a:ext cx="7363741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Существуют ли ограничения при найме сотрудников 55+?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FDC987C3-173F-49D5-B006-D831C10E5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041679"/>
              </p:ext>
            </p:extLst>
          </p:nvPr>
        </p:nvGraphicFramePr>
        <p:xfrm>
          <a:off x="4467600" y="1963500"/>
          <a:ext cx="7249155" cy="4260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5556">
                  <a:extLst>
                    <a:ext uri="{9D8B030D-6E8A-4147-A177-3AD203B41FA5}">
                      <a16:colId xmlns:a16="http://schemas.microsoft.com/office/drawing/2014/main" val="1066807684"/>
                    </a:ext>
                  </a:extLst>
                </a:gridCol>
                <a:gridCol w="5033599">
                  <a:extLst>
                    <a:ext uri="{9D8B030D-6E8A-4147-A177-3AD203B41FA5}">
                      <a16:colId xmlns:a16="http://schemas.microsoft.com/office/drawing/2014/main" val="2913616190"/>
                    </a:ext>
                  </a:extLst>
                </a:gridCol>
              </a:tblGrid>
              <a:tr h="806605"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r>
                        <a:rPr lang="ru-RU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hh sans Display" pitchFamily="2" charset="-52"/>
                          <a:ea typeface="+mn-ea"/>
                          <a:cs typeface="+mn-cs"/>
                        </a:rPr>
                        <a:t>В целом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929651"/>
                  </a:ext>
                </a:extLst>
              </a:tr>
              <a:tr h="899690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793222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До 250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144120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До 1000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417699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Более 1000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727539"/>
                  </a:ext>
                </a:extLst>
              </a:tr>
            </a:tbl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68EF3721-F152-4DAC-B3C6-F26CA4040D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27423"/>
              </p:ext>
            </p:extLst>
          </p:nvPr>
        </p:nvGraphicFramePr>
        <p:xfrm>
          <a:off x="6581954" y="1936673"/>
          <a:ext cx="5269740" cy="427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Скругленный прямоугольник 55">
            <a:extLst>
              <a:ext uri="{FF2B5EF4-FFF2-40B4-BE49-F238E27FC236}">
                <a16:creationId xmlns:a16="http://schemas.microsoft.com/office/drawing/2014/main" id="{EF6E000C-E40A-4DF3-9CBD-4D5FB45FDC4C}"/>
              </a:ext>
            </a:extLst>
          </p:cNvPr>
          <p:cNvSpPr/>
          <p:nvPr/>
        </p:nvSpPr>
        <p:spPr>
          <a:xfrm>
            <a:off x="9912350" y="288357"/>
            <a:ext cx="17312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численности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125177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25A25CB5-C083-4D1A-A161-CF0C329F7D6A}"/>
              </a:ext>
            </a:extLst>
          </p:cNvPr>
          <p:cNvSpPr txBox="1"/>
          <p:nvPr/>
        </p:nvSpPr>
        <p:spPr>
          <a:xfrm>
            <a:off x="4623563" y="1059896"/>
            <a:ext cx="7228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Да, действует внутренняя программа привлечения молодых специалистов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717927-5500-48B8-B41C-C6B836CC6A01}"/>
              </a:ext>
            </a:extLst>
          </p:cNvPr>
          <p:cNvSpPr txBox="1"/>
          <p:nvPr/>
        </p:nvSpPr>
        <p:spPr>
          <a:xfrm>
            <a:off x="4617077" y="756202"/>
            <a:ext cx="75749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Да, установлена официальная квота в соответствии с требованиями законодательства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A82B4D-FE50-1CBC-20CF-208E3CC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6" y="640064"/>
            <a:ext cx="3876476" cy="1670265"/>
          </a:xfrm>
        </p:spPr>
        <p:txBody>
          <a:bodyPr/>
          <a:lstStyle/>
          <a:p>
            <a:r>
              <a:rPr lang="ru-RU" dirty="0"/>
              <a:t>В большинстве компаний нет квот для молодых сотрудников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4A1F354F-4129-4B46-96E3-CAAE84F7B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306" y="327136"/>
            <a:ext cx="3748971" cy="16434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sp>
        <p:nvSpPr>
          <p:cNvPr id="18" name="Нижний колонтитул 43">
            <a:extLst>
              <a:ext uri="{FF2B5EF4-FFF2-40B4-BE49-F238E27FC236}">
                <a16:creationId xmlns:a16="http://schemas.microsoft.com/office/drawing/2014/main" id="{1073B5E5-F615-4963-A114-E46FE964F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8"/>
            <a:ext cx="10873936" cy="138500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C62FE5-E17A-446C-8091-81F126F4A71B}"/>
              </a:ext>
            </a:extLst>
          </p:cNvPr>
          <p:cNvSpPr txBox="1"/>
          <p:nvPr/>
        </p:nvSpPr>
        <p:spPr>
          <a:xfrm>
            <a:off x="4467600" y="558731"/>
            <a:ext cx="756565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Есть ли у вас квота для молодых сотрудников?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46277DC4-8427-43DF-92F3-A7552B3A26BD}"/>
              </a:ext>
            </a:extLst>
          </p:cNvPr>
          <p:cNvSpPr/>
          <p:nvPr/>
        </p:nvSpPr>
        <p:spPr>
          <a:xfrm flipH="1">
            <a:off x="4458269" y="790706"/>
            <a:ext cx="201600" cy="201600"/>
          </a:xfrm>
          <a:prstGeom prst="roundRect">
            <a:avLst/>
          </a:prstGeom>
          <a:solidFill>
            <a:srgbClr val="FF0002"/>
          </a:solidFill>
          <a:ln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44895E4-0161-4966-AA44-EEE00746CA0A}"/>
              </a:ext>
            </a:extLst>
          </p:cNvPr>
          <p:cNvSpPr/>
          <p:nvPr/>
        </p:nvSpPr>
        <p:spPr>
          <a:xfrm flipH="1">
            <a:off x="4458269" y="1094400"/>
            <a:ext cx="201600" cy="201600"/>
          </a:xfrm>
          <a:prstGeom prst="roundRect">
            <a:avLst/>
          </a:prstGeom>
          <a:solidFill>
            <a:srgbClr val="FF6667"/>
          </a:solidFill>
          <a:ln>
            <a:solidFill>
              <a:srgbClr val="FF666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graphicFrame>
        <p:nvGraphicFramePr>
          <p:cNvPr id="35" name="Таблица 34">
            <a:extLst>
              <a:ext uri="{FF2B5EF4-FFF2-40B4-BE49-F238E27FC236}">
                <a16:creationId xmlns:a16="http://schemas.microsoft.com/office/drawing/2014/main" id="{8D6B0C87-2A90-47A9-BBCD-6F5555853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028599"/>
              </p:ext>
            </p:extLst>
          </p:nvPr>
        </p:nvGraphicFramePr>
        <p:xfrm>
          <a:off x="4467600" y="2255702"/>
          <a:ext cx="7249155" cy="3968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5556">
                  <a:extLst>
                    <a:ext uri="{9D8B030D-6E8A-4147-A177-3AD203B41FA5}">
                      <a16:colId xmlns:a16="http://schemas.microsoft.com/office/drawing/2014/main" val="1066807684"/>
                    </a:ext>
                  </a:extLst>
                </a:gridCol>
                <a:gridCol w="5033599">
                  <a:extLst>
                    <a:ext uri="{9D8B030D-6E8A-4147-A177-3AD203B41FA5}">
                      <a16:colId xmlns:a16="http://schemas.microsoft.com/office/drawing/2014/main" val="2913616190"/>
                    </a:ext>
                  </a:extLst>
                </a:gridCol>
              </a:tblGrid>
              <a:tr h="751290"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r>
                        <a:rPr lang="ru-RU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hh sans Display" pitchFamily="2" charset="-52"/>
                          <a:ea typeface="+mn-ea"/>
                          <a:cs typeface="+mn-cs"/>
                        </a:rPr>
                        <a:t>В целом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929651"/>
                  </a:ext>
                </a:extLst>
              </a:tr>
              <a:tr h="837992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793222"/>
                  </a:ext>
                </a:extLst>
              </a:tr>
              <a:tr h="7931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Юридическое руководство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144120"/>
                  </a:ext>
                </a:extLst>
              </a:tr>
              <a:tr h="7931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417699"/>
                  </a:ext>
                </a:extLst>
              </a:tr>
              <a:tr h="7931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Кадры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727539"/>
                  </a:ext>
                </a:extLst>
              </a:tr>
            </a:tbl>
          </a:graphicData>
        </a:graphic>
      </p:graphicFrame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978C41FD-5533-4F37-8865-B119F1573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0965441"/>
              </p:ext>
            </p:extLst>
          </p:nvPr>
        </p:nvGraphicFramePr>
        <p:xfrm>
          <a:off x="6581954" y="2281207"/>
          <a:ext cx="5269740" cy="3935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C119F51-E562-4F16-B826-E4924301BB17}"/>
              </a:ext>
            </a:extLst>
          </p:cNvPr>
          <p:cNvSpPr txBox="1"/>
          <p:nvPr/>
        </p:nvSpPr>
        <p:spPr>
          <a:xfrm>
            <a:off x="4622335" y="1353857"/>
            <a:ext cx="76533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Да, квота применяется в рамках стажировок и программ первого рабочего места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1B338997-F06C-40B6-B3AA-ED00DBB25675}"/>
              </a:ext>
            </a:extLst>
          </p:cNvPr>
          <p:cNvSpPr/>
          <p:nvPr/>
        </p:nvSpPr>
        <p:spPr>
          <a:xfrm flipH="1">
            <a:off x="4457041" y="1388361"/>
            <a:ext cx="201600" cy="201600"/>
          </a:xfrm>
          <a:prstGeom prst="roundRect">
            <a:avLst/>
          </a:prstGeom>
          <a:solidFill>
            <a:srgbClr val="FF999A"/>
          </a:solidFill>
          <a:ln>
            <a:solidFill>
              <a:srgbClr val="FF999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5" name="Скругленный прямоугольник 55">
            <a:extLst>
              <a:ext uri="{FF2B5EF4-FFF2-40B4-BE49-F238E27FC236}">
                <a16:creationId xmlns:a16="http://schemas.microsoft.com/office/drawing/2014/main" id="{F0E962E6-EA83-4F15-8ABC-A8114E9EAEF6}"/>
              </a:ext>
            </a:extLst>
          </p:cNvPr>
          <p:cNvSpPr/>
          <p:nvPr/>
        </p:nvSpPr>
        <p:spPr>
          <a:xfrm>
            <a:off x="10560050" y="288357"/>
            <a:ext cx="10835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роли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EC4EBB-EE8D-433E-83BE-B84490E6F7AE}"/>
              </a:ext>
            </a:extLst>
          </p:cNvPr>
          <p:cNvSpPr txBox="1"/>
          <p:nvPr/>
        </p:nvSpPr>
        <p:spPr>
          <a:xfrm>
            <a:off x="4621223" y="1651122"/>
            <a:ext cx="76533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Квота формально не установлена, но реализуются целевые программы для молодежи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EC032D6D-6018-452D-B1C0-C63EF7B45864}"/>
              </a:ext>
            </a:extLst>
          </p:cNvPr>
          <p:cNvSpPr/>
          <p:nvPr/>
        </p:nvSpPr>
        <p:spPr>
          <a:xfrm flipH="1">
            <a:off x="4455929" y="1665854"/>
            <a:ext cx="201600" cy="201600"/>
          </a:xfrm>
          <a:prstGeom prst="roundRect">
            <a:avLst/>
          </a:prstGeom>
          <a:solidFill>
            <a:srgbClr val="B8CFDA"/>
          </a:solidFill>
          <a:ln>
            <a:solidFill>
              <a:srgbClr val="B8CFD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5B86B1-3C9F-42DA-98E5-CA3EC0200613}"/>
              </a:ext>
            </a:extLst>
          </p:cNvPr>
          <p:cNvSpPr txBox="1"/>
          <p:nvPr/>
        </p:nvSpPr>
        <p:spPr>
          <a:xfrm>
            <a:off x="4620399" y="1941919"/>
            <a:ext cx="76533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Нет, квота не установлена, набор осуществляется на общих основаниях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9E6A1D61-4AFC-4078-B4FB-A3A6ADF452B7}"/>
              </a:ext>
            </a:extLst>
          </p:cNvPr>
          <p:cNvSpPr/>
          <p:nvPr/>
        </p:nvSpPr>
        <p:spPr>
          <a:xfrm flipH="1">
            <a:off x="4455105" y="1956651"/>
            <a:ext cx="201600" cy="201600"/>
          </a:xfrm>
          <a:prstGeom prst="roundRect">
            <a:avLst/>
          </a:prstGeom>
          <a:solidFill>
            <a:srgbClr val="8A8881"/>
          </a:solidFill>
          <a:ln>
            <a:solidFill>
              <a:srgbClr val="8A888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DC82B716-5AC7-4E41-9E50-F5971C664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306" y="2888769"/>
            <a:ext cx="3877682" cy="1231106"/>
          </a:xfrm>
        </p:spPr>
        <p:txBody>
          <a:bodyPr/>
          <a:lstStyle/>
          <a:p>
            <a:r>
              <a:rPr lang="ru-RU" sz="1600" dirty="0"/>
              <a:t>При этом почти половина </a:t>
            </a:r>
            <a:r>
              <a:rPr lang="en-US" sz="1600" dirty="0"/>
              <a:t>HR</a:t>
            </a:r>
            <a:r>
              <a:rPr lang="ru-RU" sz="1600" dirty="0"/>
              <a:t>-специалистов заявляет о наличии тех или иных квот и программ для молодых сотрудников в их компаниях</a:t>
            </a:r>
          </a:p>
        </p:txBody>
      </p:sp>
    </p:spTree>
    <p:extLst>
      <p:ext uri="{BB962C8B-B14F-4D97-AF65-F5344CB8AC3E}">
        <p14:creationId xmlns:p14="http://schemas.microsoft.com/office/powerpoint/2010/main" val="9140222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A82B4D-FE50-1CBC-20CF-208E3CC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6" y="640064"/>
            <a:ext cx="3876476" cy="2916761"/>
          </a:xfrm>
        </p:spPr>
        <p:txBody>
          <a:bodyPr/>
          <a:lstStyle/>
          <a:p>
            <a:r>
              <a:rPr lang="ru-RU" dirty="0"/>
              <a:t>Чем крупнее компания, тем чаще в ней есть квоты и программы для привлечения молодых специалистов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4A1F354F-4129-4B46-96E3-CAAE84F7B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306" y="327136"/>
            <a:ext cx="3748971" cy="16434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sp>
        <p:nvSpPr>
          <p:cNvPr id="18" name="Нижний колонтитул 43">
            <a:extLst>
              <a:ext uri="{FF2B5EF4-FFF2-40B4-BE49-F238E27FC236}">
                <a16:creationId xmlns:a16="http://schemas.microsoft.com/office/drawing/2014/main" id="{1073B5E5-F615-4963-A114-E46FE964F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8"/>
            <a:ext cx="10873936" cy="138500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C62FE5-E17A-446C-8091-81F126F4A71B}"/>
              </a:ext>
            </a:extLst>
          </p:cNvPr>
          <p:cNvSpPr txBox="1"/>
          <p:nvPr/>
        </p:nvSpPr>
        <p:spPr>
          <a:xfrm>
            <a:off x="4467600" y="558731"/>
            <a:ext cx="756565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Есть ли у вас квота для молодых сотрудников?</a:t>
            </a:r>
          </a:p>
        </p:txBody>
      </p:sp>
      <p:graphicFrame>
        <p:nvGraphicFramePr>
          <p:cNvPr id="35" name="Таблица 34">
            <a:extLst>
              <a:ext uri="{FF2B5EF4-FFF2-40B4-BE49-F238E27FC236}">
                <a16:creationId xmlns:a16="http://schemas.microsoft.com/office/drawing/2014/main" id="{8D6B0C87-2A90-47A9-BBCD-6F5555853EB3}"/>
              </a:ext>
            </a:extLst>
          </p:cNvPr>
          <p:cNvGraphicFramePr>
            <a:graphicFrameLocks noGrp="1"/>
          </p:cNvGraphicFramePr>
          <p:nvPr/>
        </p:nvGraphicFramePr>
        <p:xfrm>
          <a:off x="4467600" y="2255702"/>
          <a:ext cx="7249155" cy="3968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5556">
                  <a:extLst>
                    <a:ext uri="{9D8B030D-6E8A-4147-A177-3AD203B41FA5}">
                      <a16:colId xmlns:a16="http://schemas.microsoft.com/office/drawing/2014/main" val="1066807684"/>
                    </a:ext>
                  </a:extLst>
                </a:gridCol>
                <a:gridCol w="5033599">
                  <a:extLst>
                    <a:ext uri="{9D8B030D-6E8A-4147-A177-3AD203B41FA5}">
                      <a16:colId xmlns:a16="http://schemas.microsoft.com/office/drawing/2014/main" val="2913616190"/>
                    </a:ext>
                  </a:extLst>
                </a:gridCol>
              </a:tblGrid>
              <a:tr h="751290"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r>
                        <a:rPr lang="ru-RU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hh sans Display" pitchFamily="2" charset="-52"/>
                          <a:ea typeface="+mn-ea"/>
                          <a:cs typeface="+mn-cs"/>
                        </a:rPr>
                        <a:t>В целом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929651"/>
                  </a:ext>
                </a:extLst>
              </a:tr>
              <a:tr h="837992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793222"/>
                  </a:ext>
                </a:extLst>
              </a:tr>
              <a:tr h="7931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До 250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144120"/>
                  </a:ext>
                </a:extLst>
              </a:tr>
              <a:tr h="7931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До 1000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417699"/>
                  </a:ext>
                </a:extLst>
              </a:tr>
              <a:tr h="7931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Более 1000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727539"/>
                  </a:ext>
                </a:extLst>
              </a:tr>
            </a:tbl>
          </a:graphicData>
        </a:graphic>
      </p:graphicFrame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978C41FD-5533-4F37-8865-B119F1573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1840275"/>
              </p:ext>
            </p:extLst>
          </p:nvPr>
        </p:nvGraphicFramePr>
        <p:xfrm>
          <a:off x="6581954" y="2281207"/>
          <a:ext cx="5269740" cy="3935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Скругленный прямоугольник 55">
            <a:extLst>
              <a:ext uri="{FF2B5EF4-FFF2-40B4-BE49-F238E27FC236}">
                <a16:creationId xmlns:a16="http://schemas.microsoft.com/office/drawing/2014/main" id="{7341FBB6-09E4-4562-9899-EA21E1498AAD}"/>
              </a:ext>
            </a:extLst>
          </p:cNvPr>
          <p:cNvSpPr/>
          <p:nvPr/>
        </p:nvSpPr>
        <p:spPr>
          <a:xfrm>
            <a:off x="9912350" y="288357"/>
            <a:ext cx="17312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численности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91BA2E-D7B6-47E6-AB36-6DB9ECB63FDB}"/>
              </a:ext>
            </a:extLst>
          </p:cNvPr>
          <p:cNvSpPr txBox="1"/>
          <p:nvPr/>
        </p:nvSpPr>
        <p:spPr>
          <a:xfrm>
            <a:off x="4623563" y="1059896"/>
            <a:ext cx="7228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Да, действует внутренняя программа привлечения молодых специалистов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359D8D-C51D-4B62-BB95-559361CA0A05}"/>
              </a:ext>
            </a:extLst>
          </p:cNvPr>
          <p:cNvSpPr txBox="1"/>
          <p:nvPr/>
        </p:nvSpPr>
        <p:spPr>
          <a:xfrm>
            <a:off x="4617077" y="756202"/>
            <a:ext cx="75749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Да, установлена официальная квота в соответствии с требованиями законодательства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6A6A3A9C-FEF8-4192-80DA-774EA69999F1}"/>
              </a:ext>
            </a:extLst>
          </p:cNvPr>
          <p:cNvSpPr/>
          <p:nvPr/>
        </p:nvSpPr>
        <p:spPr>
          <a:xfrm flipH="1">
            <a:off x="4458269" y="790706"/>
            <a:ext cx="201600" cy="201600"/>
          </a:xfrm>
          <a:prstGeom prst="roundRect">
            <a:avLst/>
          </a:prstGeom>
          <a:solidFill>
            <a:srgbClr val="FF0002"/>
          </a:solidFill>
          <a:ln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1F9ABCEB-CE6F-4CEF-9456-EE08B02306C7}"/>
              </a:ext>
            </a:extLst>
          </p:cNvPr>
          <p:cNvSpPr/>
          <p:nvPr/>
        </p:nvSpPr>
        <p:spPr>
          <a:xfrm flipH="1">
            <a:off x="4458269" y="1094400"/>
            <a:ext cx="201600" cy="201600"/>
          </a:xfrm>
          <a:prstGeom prst="roundRect">
            <a:avLst/>
          </a:prstGeom>
          <a:solidFill>
            <a:srgbClr val="FF6667"/>
          </a:solidFill>
          <a:ln>
            <a:solidFill>
              <a:srgbClr val="FF666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62EE5A-04E8-4465-9F9C-010FFC25FD0F}"/>
              </a:ext>
            </a:extLst>
          </p:cNvPr>
          <p:cNvSpPr txBox="1"/>
          <p:nvPr/>
        </p:nvSpPr>
        <p:spPr>
          <a:xfrm>
            <a:off x="4622335" y="1353857"/>
            <a:ext cx="76533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Да, квота применяется в рамках стажировок и программ первого рабочего места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FEF87BD6-7E01-4E77-9A1B-9B27F28016B9}"/>
              </a:ext>
            </a:extLst>
          </p:cNvPr>
          <p:cNvSpPr/>
          <p:nvPr/>
        </p:nvSpPr>
        <p:spPr>
          <a:xfrm flipH="1">
            <a:off x="4457041" y="1388361"/>
            <a:ext cx="201600" cy="201600"/>
          </a:xfrm>
          <a:prstGeom prst="roundRect">
            <a:avLst/>
          </a:prstGeom>
          <a:solidFill>
            <a:srgbClr val="FF999A"/>
          </a:solidFill>
          <a:ln>
            <a:solidFill>
              <a:srgbClr val="FF999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846EB7-DE7F-4B79-B9A3-849EF4D9420D}"/>
              </a:ext>
            </a:extLst>
          </p:cNvPr>
          <p:cNvSpPr txBox="1"/>
          <p:nvPr/>
        </p:nvSpPr>
        <p:spPr>
          <a:xfrm>
            <a:off x="4621223" y="1651122"/>
            <a:ext cx="76533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Квота формально не установлена, но реализуются целевые программы для молодежи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C9AF5064-BB18-45FF-9B86-74C1515BF68F}"/>
              </a:ext>
            </a:extLst>
          </p:cNvPr>
          <p:cNvSpPr/>
          <p:nvPr/>
        </p:nvSpPr>
        <p:spPr>
          <a:xfrm flipH="1">
            <a:off x="4455929" y="1665854"/>
            <a:ext cx="201600" cy="201600"/>
          </a:xfrm>
          <a:prstGeom prst="roundRect">
            <a:avLst/>
          </a:prstGeom>
          <a:solidFill>
            <a:srgbClr val="B8CFDA"/>
          </a:solidFill>
          <a:ln>
            <a:solidFill>
              <a:srgbClr val="B8CFD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95401AE-4804-4388-A0ED-66D36329B6B4}"/>
              </a:ext>
            </a:extLst>
          </p:cNvPr>
          <p:cNvSpPr txBox="1"/>
          <p:nvPr/>
        </p:nvSpPr>
        <p:spPr>
          <a:xfrm>
            <a:off x="4620399" y="1941919"/>
            <a:ext cx="76533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Нет, квота не установлена, набор осуществляется на общих основаниях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2A691E2-7B64-4D05-9DF5-AD93251308AE}"/>
              </a:ext>
            </a:extLst>
          </p:cNvPr>
          <p:cNvSpPr/>
          <p:nvPr/>
        </p:nvSpPr>
        <p:spPr>
          <a:xfrm flipH="1">
            <a:off x="4455105" y="1956651"/>
            <a:ext cx="201600" cy="201600"/>
          </a:xfrm>
          <a:prstGeom prst="roundRect">
            <a:avLst/>
          </a:prstGeom>
          <a:solidFill>
            <a:srgbClr val="8A8881"/>
          </a:solidFill>
          <a:ln>
            <a:solidFill>
              <a:srgbClr val="8A888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712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3C1D4592-2D12-417A-B7FB-CD4158A27E76}"/>
              </a:ext>
            </a:extLst>
          </p:cNvPr>
          <p:cNvSpPr txBox="1"/>
          <p:nvPr/>
        </p:nvSpPr>
        <p:spPr>
          <a:xfrm>
            <a:off x="4671528" y="1501425"/>
            <a:ext cx="555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616775"/>
                </a:solidFill>
                <a:latin typeface="hh sans"/>
              </a:rPr>
              <a:t>Нет, почти не сталкиваемся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616775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40AF6A-AABE-4166-8382-DF1B107BF344}"/>
              </a:ext>
            </a:extLst>
          </p:cNvPr>
          <p:cNvSpPr txBox="1"/>
          <p:nvPr/>
        </p:nvSpPr>
        <p:spPr>
          <a:xfrm>
            <a:off x="4673130" y="1081582"/>
            <a:ext cx="3798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Да, регулярно</a:t>
            </a:r>
          </a:p>
        </p:txBody>
      </p:sp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id="{189D6477-2F64-400F-B1FC-55504F5A1563}"/>
              </a:ext>
            </a:extLst>
          </p:cNvPr>
          <p:cNvGraphicFramePr>
            <a:graphicFrameLocks noGrp="1"/>
          </p:cNvGraphicFramePr>
          <p:nvPr/>
        </p:nvGraphicFramePr>
        <p:xfrm>
          <a:off x="4467600" y="1963500"/>
          <a:ext cx="7249155" cy="4260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5556">
                  <a:extLst>
                    <a:ext uri="{9D8B030D-6E8A-4147-A177-3AD203B41FA5}">
                      <a16:colId xmlns:a16="http://schemas.microsoft.com/office/drawing/2014/main" val="1066807684"/>
                    </a:ext>
                  </a:extLst>
                </a:gridCol>
                <a:gridCol w="5033599">
                  <a:extLst>
                    <a:ext uri="{9D8B030D-6E8A-4147-A177-3AD203B41FA5}">
                      <a16:colId xmlns:a16="http://schemas.microsoft.com/office/drawing/2014/main" val="2913616190"/>
                    </a:ext>
                  </a:extLst>
                </a:gridCol>
              </a:tblGrid>
              <a:tr h="806605"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r>
                        <a:rPr lang="ru-RU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hh sans Display" pitchFamily="2" charset="-52"/>
                          <a:ea typeface="+mn-ea"/>
                          <a:cs typeface="+mn-cs"/>
                        </a:rPr>
                        <a:t>В целом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929651"/>
                  </a:ext>
                </a:extLst>
              </a:tr>
              <a:tr h="899690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793222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Юридическое руководство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144120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417699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Кадры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727539"/>
                  </a:ext>
                </a:extLst>
              </a:tr>
            </a:tbl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5A296AC6-8161-436D-B710-74CE165754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3378035"/>
              </p:ext>
            </p:extLst>
          </p:nvPr>
        </p:nvGraphicFramePr>
        <p:xfrm>
          <a:off x="6581954" y="1936673"/>
          <a:ext cx="5269740" cy="427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A82B4D-FE50-1CBC-20CF-208E3CC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6" y="640064"/>
            <a:ext cx="3876476" cy="2167709"/>
          </a:xfrm>
        </p:spPr>
        <p:txBody>
          <a:bodyPr/>
          <a:lstStyle/>
          <a:p>
            <a:r>
              <a:rPr lang="ru-RU" sz="2600" dirty="0"/>
              <a:t>Компании чаще всего не сталкиваются </a:t>
            </a:r>
            <a:br>
              <a:rPr lang="ru-RU" sz="2600" dirty="0"/>
            </a:br>
            <a:r>
              <a:rPr lang="ru-RU" sz="2600" dirty="0"/>
              <a:t>с конфликтами в отношении с платформенными исполнителями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4A1F354F-4129-4B46-96E3-CAAE84F7B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306" y="327136"/>
            <a:ext cx="3748971" cy="16434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D1ED371E-E3C9-4C4B-9DBB-DE597A577131}"/>
              </a:ext>
            </a:extLst>
          </p:cNvPr>
          <p:cNvSpPr/>
          <p:nvPr/>
        </p:nvSpPr>
        <p:spPr>
          <a:xfrm flipH="1">
            <a:off x="7036786" y="1116086"/>
            <a:ext cx="201600" cy="201600"/>
          </a:xfrm>
          <a:prstGeom prst="roundRect">
            <a:avLst/>
          </a:prstGeom>
          <a:solidFill>
            <a:srgbClr val="FF6667"/>
          </a:solidFill>
          <a:ln>
            <a:solidFill>
              <a:srgbClr val="FF666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D42FAA69-39B9-4E45-A590-44CCC56B1992}"/>
              </a:ext>
            </a:extLst>
          </p:cNvPr>
          <p:cNvSpPr/>
          <p:nvPr/>
        </p:nvSpPr>
        <p:spPr>
          <a:xfrm flipH="1">
            <a:off x="4467600" y="1535929"/>
            <a:ext cx="201600" cy="201600"/>
          </a:xfrm>
          <a:prstGeom prst="roundRect">
            <a:avLst/>
          </a:prstGeom>
          <a:solidFill>
            <a:srgbClr val="8A8881"/>
          </a:solidFill>
          <a:ln>
            <a:solidFill>
              <a:srgbClr val="8A888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D55CFD3E-3BEE-4CBB-8978-D61AE480FC21}"/>
              </a:ext>
            </a:extLst>
          </p:cNvPr>
          <p:cNvSpPr/>
          <p:nvPr/>
        </p:nvSpPr>
        <p:spPr>
          <a:xfrm flipH="1">
            <a:off x="7037435" y="1536498"/>
            <a:ext cx="201600" cy="201600"/>
          </a:xfrm>
          <a:prstGeom prst="roundRect">
            <a:avLst/>
          </a:prstGeom>
          <a:solidFill>
            <a:srgbClr val="DFE0E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4009C69-FC66-4752-8E4C-924DC6A006CC}"/>
              </a:ext>
            </a:extLst>
          </p:cNvPr>
          <p:cNvSpPr txBox="1"/>
          <p:nvPr/>
        </p:nvSpPr>
        <p:spPr>
          <a:xfrm>
            <a:off x="7231817" y="1501994"/>
            <a:ext cx="37988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Не знаю / затрудняюсь ответить</a:t>
            </a:r>
          </a:p>
        </p:txBody>
      </p:sp>
      <p:sp>
        <p:nvSpPr>
          <p:cNvPr id="18" name="Нижний колонтитул 43">
            <a:extLst>
              <a:ext uri="{FF2B5EF4-FFF2-40B4-BE49-F238E27FC236}">
                <a16:creationId xmlns:a16="http://schemas.microsoft.com/office/drawing/2014/main" id="{1073B5E5-F615-4963-A114-E46FE964F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8"/>
            <a:ext cx="10873936" cy="138500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A8DB58C-42C1-4495-BB63-C3D30458B811}"/>
              </a:ext>
            </a:extLst>
          </p:cNvPr>
          <p:cNvSpPr/>
          <p:nvPr/>
        </p:nvSpPr>
        <p:spPr>
          <a:xfrm flipH="1">
            <a:off x="4467600" y="1116086"/>
            <a:ext cx="201600" cy="201600"/>
          </a:xfrm>
          <a:prstGeom prst="roundRect">
            <a:avLst/>
          </a:prstGeom>
          <a:solidFill>
            <a:srgbClr val="FF0002"/>
          </a:solidFill>
          <a:ln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F8E29A-5908-4534-AB5C-9F8509845ACF}"/>
              </a:ext>
            </a:extLst>
          </p:cNvPr>
          <p:cNvSpPr txBox="1"/>
          <p:nvPr/>
        </p:nvSpPr>
        <p:spPr>
          <a:xfrm>
            <a:off x="4467600" y="633600"/>
            <a:ext cx="7363741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Сталкивается ли ваша компания с конфликтами в отношении с платформенными исполнителями?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3C12FD-7FE5-45E6-BDC9-A1B5F6631111}"/>
              </a:ext>
            </a:extLst>
          </p:cNvPr>
          <p:cNvSpPr txBox="1"/>
          <p:nvPr/>
        </p:nvSpPr>
        <p:spPr>
          <a:xfrm>
            <a:off x="7232751" y="1081582"/>
            <a:ext cx="3613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Иногда</a:t>
            </a:r>
          </a:p>
        </p:txBody>
      </p:sp>
      <p:sp>
        <p:nvSpPr>
          <p:cNvPr id="28" name="Скругленный прямоугольник 55">
            <a:extLst>
              <a:ext uri="{FF2B5EF4-FFF2-40B4-BE49-F238E27FC236}">
                <a16:creationId xmlns:a16="http://schemas.microsoft.com/office/drawing/2014/main" id="{7F6636B3-A0BD-4B23-AF7F-21F60696BF15}"/>
              </a:ext>
            </a:extLst>
          </p:cNvPr>
          <p:cNvSpPr/>
          <p:nvPr/>
        </p:nvSpPr>
        <p:spPr>
          <a:xfrm>
            <a:off x="10560050" y="288357"/>
            <a:ext cx="10835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роли </a:t>
            </a:r>
          </a:p>
        </p:txBody>
      </p:sp>
    </p:spTree>
    <p:extLst>
      <p:ext uri="{BB962C8B-B14F-4D97-AF65-F5344CB8AC3E}">
        <p14:creationId xmlns:p14="http://schemas.microsoft.com/office/powerpoint/2010/main" val="14241773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id="{189D6477-2F64-400F-B1FC-55504F5A1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876717"/>
              </p:ext>
            </p:extLst>
          </p:nvPr>
        </p:nvGraphicFramePr>
        <p:xfrm>
          <a:off x="4467600" y="1963500"/>
          <a:ext cx="7249155" cy="4260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5556">
                  <a:extLst>
                    <a:ext uri="{9D8B030D-6E8A-4147-A177-3AD203B41FA5}">
                      <a16:colId xmlns:a16="http://schemas.microsoft.com/office/drawing/2014/main" val="1066807684"/>
                    </a:ext>
                  </a:extLst>
                </a:gridCol>
                <a:gridCol w="5033599">
                  <a:extLst>
                    <a:ext uri="{9D8B030D-6E8A-4147-A177-3AD203B41FA5}">
                      <a16:colId xmlns:a16="http://schemas.microsoft.com/office/drawing/2014/main" val="2913616190"/>
                    </a:ext>
                  </a:extLst>
                </a:gridCol>
              </a:tblGrid>
              <a:tr h="806605"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r>
                        <a:rPr lang="ru-RU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hh sans Display" pitchFamily="2" charset="-52"/>
                          <a:ea typeface="+mn-ea"/>
                          <a:cs typeface="+mn-cs"/>
                        </a:rPr>
                        <a:t>В целом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929651"/>
                  </a:ext>
                </a:extLst>
              </a:tr>
              <a:tr h="899690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793222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До 250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144120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До 1000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417699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Более 1000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727539"/>
                  </a:ext>
                </a:extLst>
              </a:tr>
            </a:tbl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5A296AC6-8161-436D-B710-74CE165754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1390505"/>
              </p:ext>
            </p:extLst>
          </p:nvPr>
        </p:nvGraphicFramePr>
        <p:xfrm>
          <a:off x="6581954" y="1936673"/>
          <a:ext cx="5269740" cy="427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A82B4D-FE50-1CBC-20CF-208E3CC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6" y="640064"/>
            <a:ext cx="3876476" cy="2333396"/>
          </a:xfrm>
        </p:spPr>
        <p:txBody>
          <a:bodyPr/>
          <a:lstStyle/>
          <a:p>
            <a:r>
              <a:rPr lang="ru-RU" sz="2400" dirty="0"/>
              <a:t>Треть представителей компаний из малого и среднего бизнеса утверждает, что у них нет конфликтов с платформенными исполнителями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4A1F354F-4129-4B46-96E3-CAAE84F7B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306" y="327136"/>
            <a:ext cx="3748971" cy="16434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sp>
        <p:nvSpPr>
          <p:cNvPr id="26" name="Скругленный прямоугольник 55">
            <a:extLst>
              <a:ext uri="{FF2B5EF4-FFF2-40B4-BE49-F238E27FC236}">
                <a16:creationId xmlns:a16="http://schemas.microsoft.com/office/drawing/2014/main" id="{E493A79D-B3DA-4B28-A3C6-EC94B93D8EBC}"/>
              </a:ext>
            </a:extLst>
          </p:cNvPr>
          <p:cNvSpPr/>
          <p:nvPr/>
        </p:nvSpPr>
        <p:spPr>
          <a:xfrm>
            <a:off x="9912350" y="288357"/>
            <a:ext cx="17312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численности</a:t>
            </a:r>
          </a:p>
        </p:txBody>
      </p:sp>
      <p:sp>
        <p:nvSpPr>
          <p:cNvPr id="18" name="Нижний колонтитул 43">
            <a:extLst>
              <a:ext uri="{FF2B5EF4-FFF2-40B4-BE49-F238E27FC236}">
                <a16:creationId xmlns:a16="http://schemas.microsoft.com/office/drawing/2014/main" id="{1073B5E5-F615-4963-A114-E46FE964F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8"/>
            <a:ext cx="10873936" cy="138500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F8E29A-5908-4534-AB5C-9F8509845ACF}"/>
              </a:ext>
            </a:extLst>
          </p:cNvPr>
          <p:cNvSpPr txBox="1"/>
          <p:nvPr/>
        </p:nvSpPr>
        <p:spPr>
          <a:xfrm>
            <a:off x="4467600" y="633600"/>
            <a:ext cx="7363741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Сталкивается ли ваша компания с конфликтами в отношении с платформенными исполнителями?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E63847-9BD9-410C-8559-3631F979D14B}"/>
              </a:ext>
            </a:extLst>
          </p:cNvPr>
          <p:cNvSpPr txBox="1"/>
          <p:nvPr/>
        </p:nvSpPr>
        <p:spPr>
          <a:xfrm>
            <a:off x="4671528" y="1501425"/>
            <a:ext cx="555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616775"/>
                </a:solidFill>
                <a:latin typeface="hh sans"/>
              </a:rPr>
              <a:t>Нет, почти не сталкиваемся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616775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CA43CF-0FE3-4337-8942-652774F87030}"/>
              </a:ext>
            </a:extLst>
          </p:cNvPr>
          <p:cNvSpPr txBox="1"/>
          <p:nvPr/>
        </p:nvSpPr>
        <p:spPr>
          <a:xfrm>
            <a:off x="4673130" y="1081582"/>
            <a:ext cx="3798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Да, регулярно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156BA59D-654F-4273-96DC-C242672534D6}"/>
              </a:ext>
            </a:extLst>
          </p:cNvPr>
          <p:cNvSpPr/>
          <p:nvPr/>
        </p:nvSpPr>
        <p:spPr>
          <a:xfrm flipH="1">
            <a:off x="7036786" y="1116086"/>
            <a:ext cx="201600" cy="201600"/>
          </a:xfrm>
          <a:prstGeom prst="roundRect">
            <a:avLst/>
          </a:prstGeom>
          <a:solidFill>
            <a:srgbClr val="FF6667"/>
          </a:solidFill>
          <a:ln>
            <a:solidFill>
              <a:srgbClr val="FF666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D5ACFE0-4FB2-49E4-97A7-AC3F11D40256}"/>
              </a:ext>
            </a:extLst>
          </p:cNvPr>
          <p:cNvSpPr/>
          <p:nvPr/>
        </p:nvSpPr>
        <p:spPr>
          <a:xfrm flipH="1">
            <a:off x="4467600" y="1535929"/>
            <a:ext cx="201600" cy="201600"/>
          </a:xfrm>
          <a:prstGeom prst="roundRect">
            <a:avLst/>
          </a:prstGeom>
          <a:solidFill>
            <a:srgbClr val="8A8881"/>
          </a:solidFill>
          <a:ln>
            <a:solidFill>
              <a:srgbClr val="8A888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7185C80B-D917-4077-BB86-E4B60C6FE8B0}"/>
              </a:ext>
            </a:extLst>
          </p:cNvPr>
          <p:cNvSpPr/>
          <p:nvPr/>
        </p:nvSpPr>
        <p:spPr>
          <a:xfrm flipH="1">
            <a:off x="7037435" y="1536498"/>
            <a:ext cx="201600" cy="201600"/>
          </a:xfrm>
          <a:prstGeom prst="roundRect">
            <a:avLst/>
          </a:prstGeom>
          <a:solidFill>
            <a:srgbClr val="DFE0E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018879-F71C-48CC-BF0F-D2EE01AFAF98}"/>
              </a:ext>
            </a:extLst>
          </p:cNvPr>
          <p:cNvSpPr txBox="1"/>
          <p:nvPr/>
        </p:nvSpPr>
        <p:spPr>
          <a:xfrm>
            <a:off x="7231817" y="1501994"/>
            <a:ext cx="37988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Не знаю / затрудняюсь ответить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C9824F66-EF6A-4689-B9ED-65ADA66B3E6A}"/>
              </a:ext>
            </a:extLst>
          </p:cNvPr>
          <p:cNvSpPr/>
          <p:nvPr/>
        </p:nvSpPr>
        <p:spPr>
          <a:xfrm flipH="1">
            <a:off x="4467600" y="1116086"/>
            <a:ext cx="201600" cy="201600"/>
          </a:xfrm>
          <a:prstGeom prst="roundRect">
            <a:avLst/>
          </a:prstGeom>
          <a:solidFill>
            <a:srgbClr val="FF0002"/>
          </a:solidFill>
          <a:ln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E861B4-CE0A-44F6-8FB8-B1D04329BEE9}"/>
              </a:ext>
            </a:extLst>
          </p:cNvPr>
          <p:cNvSpPr txBox="1"/>
          <p:nvPr/>
        </p:nvSpPr>
        <p:spPr>
          <a:xfrm>
            <a:off x="7232751" y="1081582"/>
            <a:ext cx="3613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Иногда</a:t>
            </a:r>
          </a:p>
        </p:txBody>
      </p:sp>
    </p:spTree>
    <p:extLst>
      <p:ext uri="{BB962C8B-B14F-4D97-AF65-F5344CB8AC3E}">
        <p14:creationId xmlns:p14="http://schemas.microsoft.com/office/powerpoint/2010/main" val="3619047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CF1EFDDF-4238-4BED-ACD8-562CA94666DB}"/>
              </a:ext>
            </a:extLst>
          </p:cNvPr>
          <p:cNvSpPr/>
          <p:nvPr/>
        </p:nvSpPr>
        <p:spPr>
          <a:xfrm rot="14777992">
            <a:off x="6719975" y="5257988"/>
            <a:ext cx="598471" cy="432446"/>
          </a:xfrm>
          <a:custGeom>
            <a:avLst/>
            <a:gdLst>
              <a:gd name="connsiteX0" fmla="*/ 0 w 598471"/>
              <a:gd name="connsiteY0" fmla="*/ 309562 h 309562"/>
              <a:gd name="connsiteX1" fmla="*/ 340751 w 598471"/>
              <a:gd name="connsiteY1" fmla="*/ 0 h 309562"/>
              <a:gd name="connsiteX2" fmla="*/ 598471 w 598471"/>
              <a:gd name="connsiteY2" fmla="*/ 309562 h 309562"/>
              <a:gd name="connsiteX3" fmla="*/ 0 w 598471"/>
              <a:gd name="connsiteY3" fmla="*/ 309562 h 309562"/>
              <a:gd name="connsiteX0" fmla="*/ 0 w 598471"/>
              <a:gd name="connsiteY0" fmla="*/ 432446 h 432446"/>
              <a:gd name="connsiteX1" fmla="*/ 377326 w 598471"/>
              <a:gd name="connsiteY1" fmla="*/ 0 h 432446"/>
              <a:gd name="connsiteX2" fmla="*/ 598471 w 598471"/>
              <a:gd name="connsiteY2" fmla="*/ 432446 h 432446"/>
              <a:gd name="connsiteX3" fmla="*/ 0 w 598471"/>
              <a:gd name="connsiteY3" fmla="*/ 432446 h 43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471" h="432446">
                <a:moveTo>
                  <a:pt x="0" y="432446"/>
                </a:moveTo>
                <a:lnTo>
                  <a:pt x="377326" y="0"/>
                </a:lnTo>
                <a:lnTo>
                  <a:pt x="598471" y="432446"/>
                </a:lnTo>
                <a:lnTo>
                  <a:pt x="0" y="432446"/>
                </a:lnTo>
                <a:close/>
              </a:path>
            </a:pathLst>
          </a:custGeom>
          <a:solidFill>
            <a:srgbClr val="DFE0E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1812B-EF18-49DA-9CAE-71B0A315D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принимал участие в исследовании?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C04F4B-8D80-4A62-886B-6CB3F59D67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284" y="327136"/>
            <a:ext cx="11544257" cy="164340"/>
          </a:xfrm>
        </p:spPr>
        <p:txBody>
          <a:bodyPr/>
          <a:lstStyle/>
          <a:p>
            <a:r>
              <a:rPr lang="ru-RU" sz="1000" dirty="0"/>
              <a:t>Актуальные юридические риски в трудовых отношениях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FBF311-B2D2-47FF-9DD3-A45EA0E47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16775">
                    <a:lumMod val="60000"/>
                    <a:lumOff val="40000"/>
                  </a:srgbClr>
                </a:solidFill>
              </a:rPr>
              <a:t>В рамках данного отчета отраслевой срез не будет рассмотрен отдельно ввиду недостатка выборки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 pitchFamily="2" charset="0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472009-FA0F-4A9B-A2C3-843DC2A53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8A96F-3E87-1947-91B8-9EE526262AFC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616775">
                    <a:lumMod val="60000"/>
                    <a:lumOff val="40000"/>
                  </a:srgbClr>
                </a:solidFill>
                <a:effectLst/>
                <a:uLnTx/>
                <a:uFillTx/>
                <a:latin typeface="hh sans" pitchFamily="2" charset="0"/>
                <a:ea typeface="+mn-ea"/>
                <a:cs typeface="+mn-cs"/>
              </a:rPr>
              <a:pPr marL="0" marR="0" lvl="0" indent="0" algn="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 pitchFamily="2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6D8C81-E2F0-4F90-B52F-562C57DAAF65}"/>
              </a:ext>
            </a:extLst>
          </p:cNvPr>
          <p:cNvSpPr txBox="1"/>
          <p:nvPr/>
        </p:nvSpPr>
        <p:spPr>
          <a:xfrm>
            <a:off x="649903" y="1346525"/>
            <a:ext cx="383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sng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hhsans-Regular.ttf"/>
                <a:ea typeface="+mn-ea"/>
                <a:cs typeface="+mn-cs"/>
              </a:rPr>
              <a:t>По </a:t>
            </a:r>
            <a:r>
              <a:rPr lang="ru-RU" i="1" u="sng" dirty="0">
                <a:solidFill>
                  <a:srgbClr val="1B1B1B"/>
                </a:solidFill>
                <a:latin typeface="hhsans-Regular.ttf"/>
              </a:rPr>
              <a:t>отраслям</a:t>
            </a:r>
            <a:r>
              <a:rPr kumimoji="0" lang="ru-RU" sz="1800" b="0" i="1" u="sng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hhsans-Regular.ttf"/>
                <a:ea typeface="+mn-ea"/>
                <a:cs typeface="+mn-cs"/>
              </a:rPr>
              <a:t>: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123AB4D2-3356-4397-AD68-8659AB99A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573599"/>
              </p:ext>
            </p:extLst>
          </p:nvPr>
        </p:nvGraphicFramePr>
        <p:xfrm>
          <a:off x="660178" y="1989528"/>
          <a:ext cx="4456352" cy="3948474"/>
        </p:xfrm>
        <a:graphic>
          <a:graphicData uri="http://schemas.openxmlformats.org/drawingml/2006/table">
            <a:tbl>
              <a:tblPr/>
              <a:tblGrid>
                <a:gridCol w="4456352">
                  <a:extLst>
                    <a:ext uri="{9D8B030D-6E8A-4147-A177-3AD203B41FA5}">
                      <a16:colId xmlns:a16="http://schemas.microsoft.com/office/drawing/2014/main" val="3731116508"/>
                    </a:ext>
                  </a:extLst>
                </a:gridCol>
              </a:tblGrid>
              <a:tr h="658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Промышленность / производство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058726"/>
                  </a:ext>
                </a:extLst>
              </a:tr>
              <a:tr h="658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Ритейл / торговля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618315"/>
                  </a:ext>
                </a:extLst>
              </a:tr>
              <a:tr h="658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Здравоохранение / фармацевтика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411529"/>
                  </a:ext>
                </a:extLst>
              </a:tr>
              <a:tr h="658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Банки / финансы / страхование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823543"/>
                  </a:ext>
                </a:extLst>
              </a:tr>
              <a:tr h="658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IT /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цифровые технологии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396133"/>
                  </a:ext>
                </a:extLst>
              </a:tr>
              <a:tr h="658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Другое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374026"/>
                  </a:ext>
                </a:extLst>
              </a:tr>
            </a:tbl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73C0C001-E7C2-41BA-8487-F0F53EE59B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1918370"/>
              </p:ext>
            </p:extLst>
          </p:nvPr>
        </p:nvGraphicFramePr>
        <p:xfrm>
          <a:off x="4518298" y="1989526"/>
          <a:ext cx="2344839" cy="3948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B5C0D57-DE04-4F39-A6D5-EE8DD52207E3}"/>
              </a:ext>
            </a:extLst>
          </p:cNvPr>
          <p:cNvSpPr/>
          <p:nvPr/>
        </p:nvSpPr>
        <p:spPr>
          <a:xfrm>
            <a:off x="7075471" y="4819457"/>
            <a:ext cx="4456351" cy="1279591"/>
          </a:xfrm>
          <a:prstGeom prst="roundRect">
            <a:avLst/>
          </a:prstGeom>
          <a:solidFill>
            <a:srgbClr val="DFE0E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Среди отраслей в «Другое» часто упоминались строительство, услуги (в том числе юридические), логистика, </a:t>
            </a:r>
            <a:r>
              <a:rPr lang="en-US" dirty="0" err="1"/>
              <a:t>HoReCa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9343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88A2968-8AB4-4AAC-828F-C3485B01B7DD}"/>
              </a:ext>
            </a:extLst>
          </p:cNvPr>
          <p:cNvSpPr txBox="1"/>
          <p:nvPr/>
        </p:nvSpPr>
        <p:spPr>
          <a:xfrm>
            <a:off x="7276586" y="894751"/>
            <a:ext cx="3613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Конфликты с руководством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A25CB5-C083-4D1A-A161-CF0C329F7D6A}"/>
              </a:ext>
            </a:extLst>
          </p:cNvPr>
          <p:cNvSpPr txBox="1"/>
          <p:nvPr/>
        </p:nvSpPr>
        <p:spPr>
          <a:xfrm>
            <a:off x="10016681" y="892927"/>
            <a:ext cx="555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Сокращение штата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717927-5500-48B8-B41C-C6B836CC6A01}"/>
              </a:ext>
            </a:extLst>
          </p:cNvPr>
          <p:cNvSpPr txBox="1"/>
          <p:nvPr/>
        </p:nvSpPr>
        <p:spPr>
          <a:xfrm>
            <a:off x="4617077" y="894751"/>
            <a:ext cx="4105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По собственному желанию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A82B4D-FE50-1CBC-20CF-208E3CC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6" y="640064"/>
            <a:ext cx="3876476" cy="1946687"/>
          </a:xfrm>
        </p:spPr>
        <p:txBody>
          <a:bodyPr/>
          <a:lstStyle/>
          <a:p>
            <a:r>
              <a:rPr lang="ru-RU" sz="2800" dirty="0"/>
              <a:t>«По собственному желанию» – самая распространенная причина увольнений сотрудников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40</a:t>
            </a:fld>
            <a:endParaRPr lang="ru-RU" dirty="0"/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4A1F354F-4129-4B46-96E3-CAAE84F7B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306" y="327136"/>
            <a:ext cx="3748971" cy="16434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sp>
        <p:nvSpPr>
          <p:cNvPr id="18" name="Нижний колонтитул 43">
            <a:extLst>
              <a:ext uri="{FF2B5EF4-FFF2-40B4-BE49-F238E27FC236}">
                <a16:creationId xmlns:a16="http://schemas.microsoft.com/office/drawing/2014/main" id="{1073B5E5-F615-4963-A114-E46FE964F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8"/>
            <a:ext cx="10873936" cy="138500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C62FE5-E17A-446C-8091-81F126F4A71B}"/>
              </a:ext>
            </a:extLst>
          </p:cNvPr>
          <p:cNvSpPr txBox="1"/>
          <p:nvPr/>
        </p:nvSpPr>
        <p:spPr>
          <a:xfrm>
            <a:off x="4467600" y="633600"/>
            <a:ext cx="756565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Какие причины увольнений сотрудников встречаются чаще всего?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8B125625-A879-4031-9FFE-F937083A1066}"/>
              </a:ext>
            </a:extLst>
          </p:cNvPr>
          <p:cNvSpPr/>
          <p:nvPr/>
        </p:nvSpPr>
        <p:spPr>
          <a:xfrm flipH="1">
            <a:off x="7112815" y="929255"/>
            <a:ext cx="201600" cy="201600"/>
          </a:xfrm>
          <a:prstGeom prst="roundRect">
            <a:avLst/>
          </a:prstGeom>
          <a:solidFill>
            <a:srgbClr val="B8CFDA"/>
          </a:solidFill>
          <a:ln>
            <a:solidFill>
              <a:srgbClr val="B8CFD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C5A86543-86B0-4C84-91F1-37B734CD4334}"/>
              </a:ext>
            </a:extLst>
          </p:cNvPr>
          <p:cNvSpPr/>
          <p:nvPr/>
        </p:nvSpPr>
        <p:spPr>
          <a:xfrm flipH="1">
            <a:off x="4459965" y="1233518"/>
            <a:ext cx="201600" cy="201600"/>
          </a:xfrm>
          <a:prstGeom prst="roundRect">
            <a:avLst/>
          </a:prstGeom>
          <a:solidFill>
            <a:srgbClr val="8A8881"/>
          </a:solidFill>
          <a:ln>
            <a:solidFill>
              <a:srgbClr val="8A888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E01D25-92DF-41A2-8562-145A3BE213A0}"/>
              </a:ext>
            </a:extLst>
          </p:cNvPr>
          <p:cNvSpPr txBox="1"/>
          <p:nvPr/>
        </p:nvSpPr>
        <p:spPr>
          <a:xfrm>
            <a:off x="4625774" y="1201395"/>
            <a:ext cx="37988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Дисциплинарные причины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46277DC4-8427-43DF-92F3-A7552B3A26BD}"/>
              </a:ext>
            </a:extLst>
          </p:cNvPr>
          <p:cNvSpPr/>
          <p:nvPr/>
        </p:nvSpPr>
        <p:spPr>
          <a:xfrm flipH="1">
            <a:off x="4458269" y="929255"/>
            <a:ext cx="201600" cy="2016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44895E4-0161-4966-AA44-EEE00746CA0A}"/>
              </a:ext>
            </a:extLst>
          </p:cNvPr>
          <p:cNvSpPr/>
          <p:nvPr/>
        </p:nvSpPr>
        <p:spPr>
          <a:xfrm flipH="1">
            <a:off x="9851387" y="927431"/>
            <a:ext cx="201600" cy="201600"/>
          </a:xfrm>
          <a:prstGeom prst="roundRect">
            <a:avLst/>
          </a:prstGeom>
          <a:solidFill>
            <a:srgbClr val="FAD387"/>
          </a:solidFill>
          <a:ln>
            <a:solidFill>
              <a:srgbClr val="FAD38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graphicFrame>
        <p:nvGraphicFramePr>
          <p:cNvPr id="35" name="Таблица 34">
            <a:extLst>
              <a:ext uri="{FF2B5EF4-FFF2-40B4-BE49-F238E27FC236}">
                <a16:creationId xmlns:a16="http://schemas.microsoft.com/office/drawing/2014/main" id="{8D6B0C87-2A90-47A9-BBCD-6F5555853EB3}"/>
              </a:ext>
            </a:extLst>
          </p:cNvPr>
          <p:cNvGraphicFramePr>
            <a:graphicFrameLocks noGrp="1"/>
          </p:cNvGraphicFramePr>
          <p:nvPr/>
        </p:nvGraphicFramePr>
        <p:xfrm>
          <a:off x="4467600" y="1963500"/>
          <a:ext cx="7249155" cy="4260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5556">
                  <a:extLst>
                    <a:ext uri="{9D8B030D-6E8A-4147-A177-3AD203B41FA5}">
                      <a16:colId xmlns:a16="http://schemas.microsoft.com/office/drawing/2014/main" val="1066807684"/>
                    </a:ext>
                  </a:extLst>
                </a:gridCol>
                <a:gridCol w="5033599">
                  <a:extLst>
                    <a:ext uri="{9D8B030D-6E8A-4147-A177-3AD203B41FA5}">
                      <a16:colId xmlns:a16="http://schemas.microsoft.com/office/drawing/2014/main" val="2913616190"/>
                    </a:ext>
                  </a:extLst>
                </a:gridCol>
              </a:tblGrid>
              <a:tr h="806605"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r>
                        <a:rPr lang="ru-RU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hh sans Display" pitchFamily="2" charset="-52"/>
                          <a:ea typeface="+mn-ea"/>
                          <a:cs typeface="+mn-cs"/>
                        </a:rPr>
                        <a:t>В целом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929651"/>
                  </a:ext>
                </a:extLst>
              </a:tr>
              <a:tr h="899690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793222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Юридическое руководство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144120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417699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Кадры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727539"/>
                  </a:ext>
                </a:extLst>
              </a:tr>
            </a:tbl>
          </a:graphicData>
        </a:graphic>
      </p:graphicFrame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978C41FD-5533-4F37-8865-B119F1573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6807381"/>
              </p:ext>
            </p:extLst>
          </p:nvPr>
        </p:nvGraphicFramePr>
        <p:xfrm>
          <a:off x="6581954" y="1936673"/>
          <a:ext cx="5269740" cy="427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C119F51-E562-4F16-B826-E4924301BB17}"/>
              </a:ext>
            </a:extLst>
          </p:cNvPr>
          <p:cNvSpPr txBox="1"/>
          <p:nvPr/>
        </p:nvSpPr>
        <p:spPr>
          <a:xfrm>
            <a:off x="7278055" y="1202250"/>
            <a:ext cx="555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Другое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1B338997-F06C-40B6-B3AA-ED00DBB25675}"/>
              </a:ext>
            </a:extLst>
          </p:cNvPr>
          <p:cNvSpPr/>
          <p:nvPr/>
        </p:nvSpPr>
        <p:spPr>
          <a:xfrm flipH="1">
            <a:off x="7112761" y="1236754"/>
            <a:ext cx="201600" cy="20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5" name="Скругленный прямоугольник 55">
            <a:extLst>
              <a:ext uri="{FF2B5EF4-FFF2-40B4-BE49-F238E27FC236}">
                <a16:creationId xmlns:a16="http://schemas.microsoft.com/office/drawing/2014/main" id="{F0E962E6-EA83-4F15-8ABC-A8114E9EAEF6}"/>
              </a:ext>
            </a:extLst>
          </p:cNvPr>
          <p:cNvSpPr/>
          <p:nvPr/>
        </p:nvSpPr>
        <p:spPr>
          <a:xfrm>
            <a:off x="10560050" y="288357"/>
            <a:ext cx="10835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роли </a:t>
            </a:r>
          </a:p>
        </p:txBody>
      </p:sp>
    </p:spTree>
    <p:extLst>
      <p:ext uri="{BB962C8B-B14F-4D97-AF65-F5344CB8AC3E}">
        <p14:creationId xmlns:p14="http://schemas.microsoft.com/office/powerpoint/2010/main" val="32094352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88A2968-8AB4-4AAC-828F-C3485B01B7DD}"/>
              </a:ext>
            </a:extLst>
          </p:cNvPr>
          <p:cNvSpPr txBox="1"/>
          <p:nvPr/>
        </p:nvSpPr>
        <p:spPr>
          <a:xfrm>
            <a:off x="7276586" y="894751"/>
            <a:ext cx="3613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Конфликты с руководством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A25CB5-C083-4D1A-A161-CF0C329F7D6A}"/>
              </a:ext>
            </a:extLst>
          </p:cNvPr>
          <p:cNvSpPr txBox="1"/>
          <p:nvPr/>
        </p:nvSpPr>
        <p:spPr>
          <a:xfrm>
            <a:off x="10016681" y="892927"/>
            <a:ext cx="555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Сокращение штата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717927-5500-48B8-B41C-C6B836CC6A01}"/>
              </a:ext>
            </a:extLst>
          </p:cNvPr>
          <p:cNvSpPr txBox="1"/>
          <p:nvPr/>
        </p:nvSpPr>
        <p:spPr>
          <a:xfrm>
            <a:off x="4617077" y="894751"/>
            <a:ext cx="4105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По собственному желанию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A82B4D-FE50-1CBC-20CF-208E3CC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6" y="640064"/>
            <a:ext cx="3876476" cy="2334485"/>
          </a:xfrm>
        </p:spPr>
        <p:txBody>
          <a:bodyPr/>
          <a:lstStyle/>
          <a:p>
            <a:r>
              <a:rPr lang="ru-RU" sz="2800" dirty="0"/>
              <a:t>«По собственному желанию» – самая распространенная причина увольнений сотрудников во всех сегментах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41</a:t>
            </a:fld>
            <a:endParaRPr lang="ru-RU" dirty="0"/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4A1F354F-4129-4B46-96E3-CAAE84F7B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306" y="327136"/>
            <a:ext cx="3748971" cy="16434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sp>
        <p:nvSpPr>
          <p:cNvPr id="18" name="Нижний колонтитул 43">
            <a:extLst>
              <a:ext uri="{FF2B5EF4-FFF2-40B4-BE49-F238E27FC236}">
                <a16:creationId xmlns:a16="http://schemas.microsoft.com/office/drawing/2014/main" id="{1073B5E5-F615-4963-A114-E46FE964F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8"/>
            <a:ext cx="10873936" cy="138500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C62FE5-E17A-446C-8091-81F126F4A71B}"/>
              </a:ext>
            </a:extLst>
          </p:cNvPr>
          <p:cNvSpPr txBox="1"/>
          <p:nvPr/>
        </p:nvSpPr>
        <p:spPr>
          <a:xfrm>
            <a:off x="4467600" y="633600"/>
            <a:ext cx="756565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Какие причины увольнений сотрудников встречаются чаще всего?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8B125625-A879-4031-9FFE-F937083A1066}"/>
              </a:ext>
            </a:extLst>
          </p:cNvPr>
          <p:cNvSpPr/>
          <p:nvPr/>
        </p:nvSpPr>
        <p:spPr>
          <a:xfrm flipH="1">
            <a:off x="7112815" y="929255"/>
            <a:ext cx="201600" cy="201600"/>
          </a:xfrm>
          <a:prstGeom prst="roundRect">
            <a:avLst/>
          </a:prstGeom>
          <a:solidFill>
            <a:srgbClr val="B8CFDA"/>
          </a:solidFill>
          <a:ln>
            <a:solidFill>
              <a:srgbClr val="B8CFD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C5A86543-86B0-4C84-91F1-37B734CD4334}"/>
              </a:ext>
            </a:extLst>
          </p:cNvPr>
          <p:cNvSpPr/>
          <p:nvPr/>
        </p:nvSpPr>
        <p:spPr>
          <a:xfrm flipH="1">
            <a:off x="4459965" y="1233518"/>
            <a:ext cx="201600" cy="201600"/>
          </a:xfrm>
          <a:prstGeom prst="roundRect">
            <a:avLst/>
          </a:prstGeom>
          <a:solidFill>
            <a:srgbClr val="8A8881"/>
          </a:solidFill>
          <a:ln>
            <a:solidFill>
              <a:srgbClr val="8A888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E01D25-92DF-41A2-8562-145A3BE213A0}"/>
              </a:ext>
            </a:extLst>
          </p:cNvPr>
          <p:cNvSpPr txBox="1"/>
          <p:nvPr/>
        </p:nvSpPr>
        <p:spPr>
          <a:xfrm>
            <a:off x="4625774" y="1201395"/>
            <a:ext cx="37988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Дисциплинарные причины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46277DC4-8427-43DF-92F3-A7552B3A26BD}"/>
              </a:ext>
            </a:extLst>
          </p:cNvPr>
          <p:cNvSpPr/>
          <p:nvPr/>
        </p:nvSpPr>
        <p:spPr>
          <a:xfrm flipH="1">
            <a:off x="4458269" y="929255"/>
            <a:ext cx="201600" cy="2016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44895E4-0161-4966-AA44-EEE00746CA0A}"/>
              </a:ext>
            </a:extLst>
          </p:cNvPr>
          <p:cNvSpPr/>
          <p:nvPr/>
        </p:nvSpPr>
        <p:spPr>
          <a:xfrm flipH="1">
            <a:off x="9851387" y="927431"/>
            <a:ext cx="201600" cy="201600"/>
          </a:xfrm>
          <a:prstGeom prst="roundRect">
            <a:avLst/>
          </a:prstGeom>
          <a:solidFill>
            <a:srgbClr val="FAD387"/>
          </a:solidFill>
          <a:ln>
            <a:solidFill>
              <a:srgbClr val="FAD38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graphicFrame>
        <p:nvGraphicFramePr>
          <p:cNvPr id="35" name="Таблица 34">
            <a:extLst>
              <a:ext uri="{FF2B5EF4-FFF2-40B4-BE49-F238E27FC236}">
                <a16:creationId xmlns:a16="http://schemas.microsoft.com/office/drawing/2014/main" id="{8D6B0C87-2A90-47A9-BBCD-6F5555853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834516"/>
              </p:ext>
            </p:extLst>
          </p:nvPr>
        </p:nvGraphicFramePr>
        <p:xfrm>
          <a:off x="4467600" y="1963500"/>
          <a:ext cx="7249155" cy="4260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5556">
                  <a:extLst>
                    <a:ext uri="{9D8B030D-6E8A-4147-A177-3AD203B41FA5}">
                      <a16:colId xmlns:a16="http://schemas.microsoft.com/office/drawing/2014/main" val="1066807684"/>
                    </a:ext>
                  </a:extLst>
                </a:gridCol>
                <a:gridCol w="5033599">
                  <a:extLst>
                    <a:ext uri="{9D8B030D-6E8A-4147-A177-3AD203B41FA5}">
                      <a16:colId xmlns:a16="http://schemas.microsoft.com/office/drawing/2014/main" val="2913616190"/>
                    </a:ext>
                  </a:extLst>
                </a:gridCol>
              </a:tblGrid>
              <a:tr h="806605"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r>
                        <a:rPr lang="ru-RU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hh sans Display" pitchFamily="2" charset="-52"/>
                          <a:ea typeface="+mn-ea"/>
                          <a:cs typeface="+mn-cs"/>
                        </a:rPr>
                        <a:t>В целом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929651"/>
                  </a:ext>
                </a:extLst>
              </a:tr>
              <a:tr h="899690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793222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До 250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144120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До 1000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417699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Более 1000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727539"/>
                  </a:ext>
                </a:extLst>
              </a:tr>
            </a:tbl>
          </a:graphicData>
        </a:graphic>
      </p:graphicFrame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978C41FD-5533-4F37-8865-B119F1573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1066175"/>
              </p:ext>
            </p:extLst>
          </p:nvPr>
        </p:nvGraphicFramePr>
        <p:xfrm>
          <a:off x="6581954" y="1936673"/>
          <a:ext cx="5269740" cy="427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C119F51-E562-4F16-B826-E4924301BB17}"/>
              </a:ext>
            </a:extLst>
          </p:cNvPr>
          <p:cNvSpPr txBox="1"/>
          <p:nvPr/>
        </p:nvSpPr>
        <p:spPr>
          <a:xfrm>
            <a:off x="7278055" y="1202250"/>
            <a:ext cx="555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Другое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1B338997-F06C-40B6-B3AA-ED00DBB25675}"/>
              </a:ext>
            </a:extLst>
          </p:cNvPr>
          <p:cNvSpPr/>
          <p:nvPr/>
        </p:nvSpPr>
        <p:spPr>
          <a:xfrm flipH="1">
            <a:off x="7112761" y="1236754"/>
            <a:ext cx="201600" cy="20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6" name="Скругленный прямоугольник 55">
            <a:extLst>
              <a:ext uri="{FF2B5EF4-FFF2-40B4-BE49-F238E27FC236}">
                <a16:creationId xmlns:a16="http://schemas.microsoft.com/office/drawing/2014/main" id="{ACB226B8-6D30-4B5C-B19A-0998382F5F46}"/>
              </a:ext>
            </a:extLst>
          </p:cNvPr>
          <p:cNvSpPr/>
          <p:nvPr/>
        </p:nvSpPr>
        <p:spPr>
          <a:xfrm>
            <a:off x="9912350" y="288357"/>
            <a:ext cx="17312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численности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8502692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A82B4D-FE50-1CBC-20CF-208E3CC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5" y="640064"/>
            <a:ext cx="3882871" cy="3997569"/>
          </a:xfrm>
        </p:spPr>
        <p:txBody>
          <a:bodyPr/>
          <a:lstStyle/>
          <a:p>
            <a:r>
              <a:rPr lang="ru-RU" sz="3200" dirty="0"/>
              <a:t>Бонусы за выполнения </a:t>
            </a:r>
            <a:r>
              <a:rPr lang="en-US" sz="3200" dirty="0"/>
              <a:t>KPI</a:t>
            </a:r>
            <a:r>
              <a:rPr lang="ru-RU" sz="3200" dirty="0"/>
              <a:t> и «плавающие» форматы – самые популярные механики премирования сотрудников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42</a:t>
            </a:fld>
            <a:endParaRPr lang="ru-RU" dirty="0"/>
          </a:p>
        </p:txBody>
      </p:sp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7A8FFC95-578D-49C5-AB7D-97FC36E9E3B9}"/>
              </a:ext>
            </a:extLst>
          </p:cNvPr>
          <p:cNvGraphicFramePr>
            <a:graphicFrameLocks noGrp="1"/>
          </p:cNvGraphicFramePr>
          <p:nvPr/>
        </p:nvGraphicFramePr>
        <p:xfrm>
          <a:off x="4467086" y="1371598"/>
          <a:ext cx="3882872" cy="4845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4772">
                  <a:extLst>
                    <a:ext uri="{9D8B030D-6E8A-4147-A177-3AD203B41FA5}">
                      <a16:colId xmlns:a16="http://schemas.microsoft.com/office/drawing/2014/main" val="6577158"/>
                    </a:ext>
                  </a:extLst>
                </a:gridCol>
                <a:gridCol w="38100">
                  <a:extLst>
                    <a:ext uri="{9D8B030D-6E8A-4147-A177-3AD203B41FA5}">
                      <a16:colId xmlns:a16="http://schemas.microsoft.com/office/drawing/2014/main" val="3693144767"/>
                    </a:ext>
                  </a:extLst>
                </a:gridCol>
              </a:tblGrid>
              <a:tr h="9690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Премии / бонусы за выполнение KPI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3536793"/>
                  </a:ext>
                </a:extLst>
              </a:tr>
              <a:tr h="9690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«Плавающие» премии и бонусы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831196"/>
                  </a:ext>
                </a:extLst>
              </a:tr>
              <a:tr h="9690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Премирование по итогам оценок за полугодие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33268"/>
                  </a:ext>
                </a:extLst>
              </a:tr>
              <a:tr h="9690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Опционы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120290"/>
                  </a:ext>
                </a:extLst>
              </a:tr>
              <a:tr h="9690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Другое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200400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1F19A98-A461-4FFB-A18E-123511E3DFE9}"/>
              </a:ext>
            </a:extLst>
          </p:cNvPr>
          <p:cNvSpPr txBox="1"/>
          <p:nvPr/>
        </p:nvSpPr>
        <p:spPr>
          <a:xfrm>
            <a:off x="4467085" y="635000"/>
            <a:ext cx="700956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Какие бонусные и премиальные механики вы применяете в компании?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F65A8D4-5439-4B19-8A16-F0C342EF7816}"/>
              </a:ext>
            </a:extLst>
          </p:cNvPr>
          <p:cNvGraphicFramePr/>
          <p:nvPr/>
        </p:nvGraphicFramePr>
        <p:xfrm>
          <a:off x="8102600" y="1380932"/>
          <a:ext cx="2962668" cy="484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Нижний колонтитул 43">
            <a:extLst>
              <a:ext uri="{FF2B5EF4-FFF2-40B4-BE49-F238E27FC236}">
                <a16:creationId xmlns:a16="http://schemas.microsoft.com/office/drawing/2014/main" id="{BDB60EF8-05DA-4B3E-92E5-450DDAB62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9"/>
            <a:ext cx="10873936" cy="138499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2C7F8AC9-F4EF-4340-BCE8-4EF3A7037C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725" y="327025"/>
            <a:ext cx="3749675" cy="16510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</p:spTree>
    <p:extLst>
      <p:ext uri="{BB962C8B-B14F-4D97-AF65-F5344CB8AC3E}">
        <p14:creationId xmlns:p14="http://schemas.microsoft.com/office/powerpoint/2010/main" val="12557131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05F20-890C-4BED-BE24-B5300A0A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74" y="640408"/>
            <a:ext cx="11514876" cy="783291"/>
          </a:xfrm>
        </p:spPr>
        <p:txBody>
          <a:bodyPr/>
          <a:lstStyle/>
          <a:p>
            <a:r>
              <a:rPr lang="ru-RU" sz="2800" dirty="0"/>
              <a:t>7 из 10 </a:t>
            </a:r>
            <a:r>
              <a:rPr lang="en-US" sz="2800" dirty="0"/>
              <a:t>HR</a:t>
            </a:r>
            <a:r>
              <a:rPr lang="ru-RU" sz="2800" dirty="0"/>
              <a:t>-специалистов заявляют, что в их компаниях чаще всего используют премии и бонусы за выполнения </a:t>
            </a:r>
            <a:r>
              <a:rPr lang="en-US" sz="2800" dirty="0"/>
              <a:t>KPI</a:t>
            </a:r>
            <a:endParaRPr lang="ru-RU" sz="2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595B06-38C6-4C4D-ADDE-681A44F24B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74" y="1583959"/>
            <a:ext cx="11515648" cy="276999"/>
          </a:xfrm>
        </p:spPr>
        <p:txBody>
          <a:bodyPr/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bg1"/>
                </a:solidFill>
                <a:latin typeface="hh sans Display" pitchFamily="2" charset="0"/>
              </a:rPr>
              <a:t>Какие бонусные и премиальные механики вы применяете в компании?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EC0C76-9B52-474D-B494-0BC08C12B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8A96F-3E87-1947-91B8-9EE526262AFC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FA3AD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pPr marL="0" marR="0" lvl="0" indent="0" algn="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9FA3AD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3" name="Скругленный прямоугольник 55">
            <a:extLst>
              <a:ext uri="{FF2B5EF4-FFF2-40B4-BE49-F238E27FC236}">
                <a16:creationId xmlns:a16="http://schemas.microsoft.com/office/drawing/2014/main" id="{380851BF-FCD3-4AEE-B14E-A0230669D994}"/>
              </a:ext>
            </a:extLst>
          </p:cNvPr>
          <p:cNvSpPr/>
          <p:nvPr/>
        </p:nvSpPr>
        <p:spPr>
          <a:xfrm>
            <a:off x="10560050" y="288357"/>
            <a:ext cx="10835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роли </a:t>
            </a:r>
          </a:p>
        </p:txBody>
      </p:sp>
      <p:sp>
        <p:nvSpPr>
          <p:cNvPr id="18" name="Нижний колонтитул 43">
            <a:extLst>
              <a:ext uri="{FF2B5EF4-FFF2-40B4-BE49-F238E27FC236}">
                <a16:creationId xmlns:a16="http://schemas.microsoft.com/office/drawing/2014/main" id="{29001F4D-D221-49E8-9F63-EB88CDF65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9"/>
            <a:ext cx="10873936" cy="138499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B1F451C0-4EF3-4DCC-A5CA-F10B28E97E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725" y="327025"/>
            <a:ext cx="4405313" cy="16510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587B448-A31A-4EB4-A855-42CBAA4D9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567930"/>
              </p:ext>
            </p:extLst>
          </p:nvPr>
        </p:nvGraphicFramePr>
        <p:xfrm>
          <a:off x="371506" y="2247900"/>
          <a:ext cx="8707179" cy="3969691"/>
        </p:xfrm>
        <a:graphic>
          <a:graphicData uri="http://schemas.openxmlformats.org/drawingml/2006/table">
            <a:tbl>
              <a:tblPr/>
              <a:tblGrid>
                <a:gridCol w="3845931">
                  <a:extLst>
                    <a:ext uri="{9D8B030D-6E8A-4147-A177-3AD203B41FA5}">
                      <a16:colId xmlns:a16="http://schemas.microsoft.com/office/drawing/2014/main" val="346898617"/>
                    </a:ext>
                  </a:extLst>
                </a:gridCol>
                <a:gridCol w="1620416">
                  <a:extLst>
                    <a:ext uri="{9D8B030D-6E8A-4147-A177-3AD203B41FA5}">
                      <a16:colId xmlns:a16="http://schemas.microsoft.com/office/drawing/2014/main" val="3460805755"/>
                    </a:ext>
                  </a:extLst>
                </a:gridCol>
                <a:gridCol w="1620416">
                  <a:extLst>
                    <a:ext uri="{9D8B030D-6E8A-4147-A177-3AD203B41FA5}">
                      <a16:colId xmlns:a16="http://schemas.microsoft.com/office/drawing/2014/main" val="2201523038"/>
                    </a:ext>
                  </a:extLst>
                </a:gridCol>
                <a:gridCol w="1620416">
                  <a:extLst>
                    <a:ext uri="{9D8B030D-6E8A-4147-A177-3AD203B41FA5}">
                      <a16:colId xmlns:a16="http://schemas.microsoft.com/office/drawing/2014/main" val="3085896570"/>
                    </a:ext>
                  </a:extLst>
                </a:gridCol>
              </a:tblGrid>
              <a:tr h="540316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Юридическое руководство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Кадры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892946"/>
                  </a:ext>
                </a:extLst>
              </a:tr>
              <a:tr h="685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Премии / бонусы за выполнение KPI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DC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E6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42853"/>
                  </a:ext>
                </a:extLst>
              </a:tr>
              <a:tr h="685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«Плавающие» премии и бонусы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D8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E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D1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522660"/>
                  </a:ext>
                </a:extLst>
              </a:tr>
              <a:tr h="685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Премирование по итогам оценок за полугодие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E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F5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F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139974"/>
                  </a:ext>
                </a:extLst>
              </a:tr>
              <a:tr h="685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Опционы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041374"/>
                  </a:ext>
                </a:extLst>
              </a:tr>
              <a:tr h="685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Другое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C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7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857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7314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05F20-890C-4BED-BE24-B5300A0A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74" y="640408"/>
            <a:ext cx="11515648" cy="895181"/>
          </a:xfrm>
        </p:spPr>
        <p:txBody>
          <a:bodyPr/>
          <a:lstStyle/>
          <a:p>
            <a:r>
              <a:rPr lang="ru-RU" sz="3200" dirty="0"/>
              <a:t>Чем крупнее компания, тем чаще в ней используют премии и бонусы за выполнения </a:t>
            </a:r>
            <a:r>
              <a:rPr lang="en-US" sz="3200" dirty="0"/>
              <a:t>KPI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595B06-38C6-4C4D-ADDE-681A44F24B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74" y="1583959"/>
            <a:ext cx="11515648" cy="276999"/>
          </a:xfrm>
        </p:spPr>
        <p:txBody>
          <a:bodyPr/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bg1"/>
                </a:solidFill>
                <a:latin typeface="hh sans Display" pitchFamily="2" charset="0"/>
              </a:rPr>
              <a:t>Какие бонусные и премиальные механики вы применяете в компании?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EC0C76-9B52-474D-B494-0BC08C12B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8A96F-3E87-1947-91B8-9EE526262AFC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FA3AD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pPr marL="0" marR="0" lvl="0" indent="0" algn="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9FA3AD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8" name="Нижний колонтитул 43">
            <a:extLst>
              <a:ext uri="{FF2B5EF4-FFF2-40B4-BE49-F238E27FC236}">
                <a16:creationId xmlns:a16="http://schemas.microsoft.com/office/drawing/2014/main" id="{29001F4D-D221-49E8-9F63-EB88CDF65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9"/>
            <a:ext cx="10873936" cy="138499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B1F451C0-4EF3-4DCC-A5CA-F10B28E97E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725" y="327025"/>
            <a:ext cx="4405313" cy="16510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sp>
        <p:nvSpPr>
          <p:cNvPr id="11" name="Скругленный прямоугольник 55">
            <a:extLst>
              <a:ext uri="{FF2B5EF4-FFF2-40B4-BE49-F238E27FC236}">
                <a16:creationId xmlns:a16="http://schemas.microsoft.com/office/drawing/2014/main" id="{14804A23-7E54-4E0F-8DE8-52ACAC153FCE}"/>
              </a:ext>
            </a:extLst>
          </p:cNvPr>
          <p:cNvSpPr/>
          <p:nvPr/>
        </p:nvSpPr>
        <p:spPr>
          <a:xfrm>
            <a:off x="9912350" y="288357"/>
            <a:ext cx="17312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численности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9A9F7C47-8E84-4E82-B4B8-D3F1BE56F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819022"/>
              </p:ext>
            </p:extLst>
          </p:nvPr>
        </p:nvGraphicFramePr>
        <p:xfrm>
          <a:off x="371506" y="2247900"/>
          <a:ext cx="8707179" cy="3969691"/>
        </p:xfrm>
        <a:graphic>
          <a:graphicData uri="http://schemas.openxmlformats.org/drawingml/2006/table">
            <a:tbl>
              <a:tblPr/>
              <a:tblGrid>
                <a:gridCol w="3845931">
                  <a:extLst>
                    <a:ext uri="{9D8B030D-6E8A-4147-A177-3AD203B41FA5}">
                      <a16:colId xmlns:a16="http://schemas.microsoft.com/office/drawing/2014/main" val="346898617"/>
                    </a:ext>
                  </a:extLst>
                </a:gridCol>
                <a:gridCol w="1620416">
                  <a:extLst>
                    <a:ext uri="{9D8B030D-6E8A-4147-A177-3AD203B41FA5}">
                      <a16:colId xmlns:a16="http://schemas.microsoft.com/office/drawing/2014/main" val="3460805755"/>
                    </a:ext>
                  </a:extLst>
                </a:gridCol>
                <a:gridCol w="1620416">
                  <a:extLst>
                    <a:ext uri="{9D8B030D-6E8A-4147-A177-3AD203B41FA5}">
                      <a16:colId xmlns:a16="http://schemas.microsoft.com/office/drawing/2014/main" val="2201523038"/>
                    </a:ext>
                  </a:extLst>
                </a:gridCol>
                <a:gridCol w="1620416">
                  <a:extLst>
                    <a:ext uri="{9D8B030D-6E8A-4147-A177-3AD203B41FA5}">
                      <a16:colId xmlns:a16="http://schemas.microsoft.com/office/drawing/2014/main" val="3085896570"/>
                    </a:ext>
                  </a:extLst>
                </a:gridCol>
              </a:tblGrid>
              <a:tr h="540316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 250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 1000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Более 1000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892946"/>
                  </a:ext>
                </a:extLst>
              </a:tr>
              <a:tr h="685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Премии / бонусы за выполнение KPI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8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E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42853"/>
                  </a:ext>
                </a:extLst>
              </a:tr>
              <a:tr h="685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«Плавающие» премии и бонусы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CD5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D9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522660"/>
                  </a:ext>
                </a:extLst>
              </a:tr>
              <a:tr h="685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Премирование по итогам оценок за полугодие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9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139974"/>
                  </a:ext>
                </a:extLst>
              </a:tr>
              <a:tr h="685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Опционы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041374"/>
                  </a:ext>
                </a:extLst>
              </a:tr>
              <a:tr h="685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Другое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D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5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857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8090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A82B4D-FE50-1CBC-20CF-208E3CC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6" y="640064"/>
            <a:ext cx="3749094" cy="2501262"/>
          </a:xfrm>
        </p:spPr>
        <p:txBody>
          <a:bodyPr/>
          <a:lstStyle/>
          <a:p>
            <a:r>
              <a:rPr lang="ru-RU" dirty="0"/>
              <a:t>Индексирование зарплат чаще всего происходит один раз в год на регулярной основе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45</a:t>
            </a:fld>
            <a:endParaRPr lang="ru-RU" dirty="0"/>
          </a:p>
        </p:txBody>
      </p:sp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7A8FFC95-578D-49C5-AB7D-97FC36E9E3B9}"/>
              </a:ext>
            </a:extLst>
          </p:cNvPr>
          <p:cNvGraphicFramePr>
            <a:graphicFrameLocks noGrp="1"/>
          </p:cNvGraphicFramePr>
          <p:nvPr/>
        </p:nvGraphicFramePr>
        <p:xfrm>
          <a:off x="4467085" y="1371598"/>
          <a:ext cx="4922977" cy="4845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3940">
                  <a:extLst>
                    <a:ext uri="{9D8B030D-6E8A-4147-A177-3AD203B41FA5}">
                      <a16:colId xmlns:a16="http://schemas.microsoft.com/office/drawing/2014/main" val="6577158"/>
                    </a:ext>
                  </a:extLst>
                </a:gridCol>
                <a:gridCol w="89037">
                  <a:extLst>
                    <a:ext uri="{9D8B030D-6E8A-4147-A177-3AD203B41FA5}">
                      <a16:colId xmlns:a16="http://schemas.microsoft.com/office/drawing/2014/main" val="3693144767"/>
                    </a:ext>
                  </a:extLst>
                </a:gridCol>
              </a:tblGrid>
              <a:tr h="6056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 результатам оценки эффективности сотрудников каждое полугодие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3536793"/>
                  </a:ext>
                </a:extLst>
              </a:tr>
              <a:tr h="6056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Два раза в год на регулярной основе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9244109"/>
                  </a:ext>
                </a:extLst>
              </a:tr>
              <a:tr h="6056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Один раз в год на регулярной основе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286105"/>
                  </a:ext>
                </a:extLst>
              </a:tr>
              <a:tr h="6056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Индексация проводится нерегулярно, в зависимости от прибыли компании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831196"/>
                  </a:ext>
                </a:extLst>
              </a:tr>
              <a:tr h="6056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 повышении в должности или изменении функционала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33268"/>
                  </a:ext>
                </a:extLst>
              </a:tr>
              <a:tr h="6056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 решению руководства при изменении рыночных условий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120290"/>
                  </a:ext>
                </a:extLst>
              </a:tr>
              <a:tr h="6056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Индексация не проводится (если более 1 года не проводилась)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2004001"/>
                  </a:ext>
                </a:extLst>
              </a:tr>
              <a:tr h="6056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Другое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0002429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1F19A98-A461-4FFB-A18E-123511E3DFE9}"/>
              </a:ext>
            </a:extLst>
          </p:cNvPr>
          <p:cNvSpPr txBox="1"/>
          <p:nvPr/>
        </p:nvSpPr>
        <p:spPr>
          <a:xfrm>
            <a:off x="4467085" y="635000"/>
            <a:ext cx="700956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На какой основе происходит индексирование заработной платы?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F65A8D4-5439-4B19-8A16-F0C342EF7816}"/>
              </a:ext>
            </a:extLst>
          </p:cNvPr>
          <p:cNvGraphicFramePr/>
          <p:nvPr/>
        </p:nvGraphicFramePr>
        <p:xfrm>
          <a:off x="9219360" y="1371598"/>
          <a:ext cx="2403521" cy="485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Нижний колонтитул 43">
            <a:extLst>
              <a:ext uri="{FF2B5EF4-FFF2-40B4-BE49-F238E27FC236}">
                <a16:creationId xmlns:a16="http://schemas.microsoft.com/office/drawing/2014/main" id="{BDB60EF8-05DA-4B3E-92E5-450DDAB62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9"/>
            <a:ext cx="10873936" cy="138499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2C7F8AC9-F4EF-4340-BCE8-4EF3A7037C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725" y="327025"/>
            <a:ext cx="3749675" cy="16510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</p:spTree>
    <p:extLst>
      <p:ext uri="{BB962C8B-B14F-4D97-AF65-F5344CB8AC3E}">
        <p14:creationId xmlns:p14="http://schemas.microsoft.com/office/powerpoint/2010/main" val="34986478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46</a:t>
            </a:fld>
            <a:endParaRPr lang="ru-RU" dirty="0"/>
          </a:p>
        </p:txBody>
      </p:sp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7A8FFC95-578D-49C5-AB7D-97FC36E9E3B9}"/>
              </a:ext>
            </a:extLst>
          </p:cNvPr>
          <p:cNvGraphicFramePr>
            <a:graphicFrameLocks noGrp="1"/>
          </p:cNvGraphicFramePr>
          <p:nvPr/>
        </p:nvGraphicFramePr>
        <p:xfrm>
          <a:off x="4296698" y="1517248"/>
          <a:ext cx="7554995" cy="46993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1998">
                  <a:extLst>
                    <a:ext uri="{9D8B030D-6E8A-4147-A177-3AD203B41FA5}">
                      <a16:colId xmlns:a16="http://schemas.microsoft.com/office/drawing/2014/main" val="6577158"/>
                    </a:ext>
                  </a:extLst>
                </a:gridCol>
                <a:gridCol w="1378319">
                  <a:extLst>
                    <a:ext uri="{9D8B030D-6E8A-4147-A177-3AD203B41FA5}">
                      <a16:colId xmlns:a16="http://schemas.microsoft.com/office/drawing/2014/main" val="3693144767"/>
                    </a:ext>
                  </a:extLst>
                </a:gridCol>
                <a:gridCol w="1572339">
                  <a:extLst>
                    <a:ext uri="{9D8B030D-6E8A-4147-A177-3AD203B41FA5}">
                      <a16:colId xmlns:a16="http://schemas.microsoft.com/office/drawing/2014/main" val="1971203597"/>
                    </a:ext>
                  </a:extLst>
                </a:gridCol>
                <a:gridCol w="1572339">
                  <a:extLst>
                    <a:ext uri="{9D8B030D-6E8A-4147-A177-3AD203B41FA5}">
                      <a16:colId xmlns:a16="http://schemas.microsoft.com/office/drawing/2014/main" val="423377082"/>
                    </a:ext>
                  </a:extLst>
                </a:gridCol>
              </a:tblGrid>
              <a:tr h="587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 результатам оценки эффективности сотрудников каждое полугодие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3536793"/>
                  </a:ext>
                </a:extLst>
              </a:tr>
              <a:tr h="587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Два раза в год на регулярной основе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0571419"/>
                  </a:ext>
                </a:extLst>
              </a:tr>
              <a:tr h="587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Один раз в год на регулярной основе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7411204"/>
                  </a:ext>
                </a:extLst>
              </a:tr>
              <a:tr h="587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Индексация проводится нерегулярно, в зависимости от прибыли компании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831196"/>
                  </a:ext>
                </a:extLst>
              </a:tr>
              <a:tr h="587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 повышении в должности или изменении функционала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33268"/>
                  </a:ext>
                </a:extLst>
              </a:tr>
              <a:tr h="587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 решению руководства при изменении рыночных условий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120290"/>
                  </a:ext>
                </a:extLst>
              </a:tr>
              <a:tr h="587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Индексация не проводится (если более 1 года не проводилась)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2004001"/>
                  </a:ext>
                </a:extLst>
              </a:tr>
              <a:tr h="587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Другое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0002429"/>
                  </a:ext>
                </a:extLst>
              </a:tr>
            </a:tbl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F65A8D4-5439-4B19-8A16-F0C342EF7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7151400"/>
              </p:ext>
            </p:extLst>
          </p:nvPr>
        </p:nvGraphicFramePr>
        <p:xfrm>
          <a:off x="7313797" y="1517055"/>
          <a:ext cx="1531820" cy="469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Нижний колонтитул 43">
            <a:extLst>
              <a:ext uri="{FF2B5EF4-FFF2-40B4-BE49-F238E27FC236}">
                <a16:creationId xmlns:a16="http://schemas.microsoft.com/office/drawing/2014/main" id="{BDB60EF8-05DA-4B3E-92E5-450DDAB62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9"/>
            <a:ext cx="10873936" cy="138499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2C7F8AC9-F4EF-4340-BCE8-4EF3A7037C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725" y="327025"/>
            <a:ext cx="3749675" cy="16510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8907CA43-A609-4558-8407-8A264B8596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1976958"/>
              </p:ext>
            </p:extLst>
          </p:nvPr>
        </p:nvGraphicFramePr>
        <p:xfrm>
          <a:off x="8763287" y="1517055"/>
          <a:ext cx="1531820" cy="469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868AA1B7-F010-4CA8-8550-38B07851AB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4217203"/>
              </p:ext>
            </p:extLst>
          </p:nvPr>
        </p:nvGraphicFramePr>
        <p:xfrm>
          <a:off x="10317896" y="1517248"/>
          <a:ext cx="1531820" cy="469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614642D-85BC-43C6-90A6-3C14664DBB59}"/>
              </a:ext>
            </a:extLst>
          </p:cNvPr>
          <p:cNvSpPr txBox="1"/>
          <p:nvPr/>
        </p:nvSpPr>
        <p:spPr>
          <a:xfrm>
            <a:off x="7024840" y="1145576"/>
            <a:ext cx="14202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Юридическое руководство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136A8A-886E-4FFE-8888-5DB74DB9DA4D}"/>
              </a:ext>
            </a:extLst>
          </p:cNvPr>
          <p:cNvSpPr txBox="1"/>
          <p:nvPr/>
        </p:nvSpPr>
        <p:spPr>
          <a:xfrm>
            <a:off x="8339622" y="1242360"/>
            <a:ext cx="1420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+mj-lt"/>
              </a:rPr>
              <a:t>HR</a:t>
            </a:r>
            <a:endParaRPr lang="ru-RU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2A362C-586F-4264-93E3-8945F2E39387}"/>
              </a:ext>
            </a:extLst>
          </p:cNvPr>
          <p:cNvSpPr txBox="1"/>
          <p:nvPr/>
        </p:nvSpPr>
        <p:spPr>
          <a:xfrm>
            <a:off x="9921081" y="1234864"/>
            <a:ext cx="1420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Кадры</a:t>
            </a:r>
          </a:p>
        </p:txBody>
      </p:sp>
      <p:sp>
        <p:nvSpPr>
          <p:cNvPr id="19" name="Скругленный прямоугольник 55">
            <a:extLst>
              <a:ext uri="{FF2B5EF4-FFF2-40B4-BE49-F238E27FC236}">
                <a16:creationId xmlns:a16="http://schemas.microsoft.com/office/drawing/2014/main" id="{D5CCEBA2-CD36-4FA0-8CA1-D3156F567AF5}"/>
              </a:ext>
            </a:extLst>
          </p:cNvPr>
          <p:cNvSpPr/>
          <p:nvPr/>
        </p:nvSpPr>
        <p:spPr>
          <a:xfrm>
            <a:off x="10560050" y="288357"/>
            <a:ext cx="10835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роли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19645A22-3B57-4A91-8DE4-710017560AB3}"/>
              </a:ext>
            </a:extLst>
          </p:cNvPr>
          <p:cNvCxnSpPr/>
          <p:nvPr/>
        </p:nvCxnSpPr>
        <p:spPr>
          <a:xfrm>
            <a:off x="8893973" y="1619250"/>
            <a:ext cx="0" cy="469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3BE389C-2D7E-4853-8DA5-B147D3AA15EF}"/>
              </a:ext>
            </a:extLst>
          </p:cNvPr>
          <p:cNvCxnSpPr/>
          <p:nvPr/>
        </p:nvCxnSpPr>
        <p:spPr>
          <a:xfrm>
            <a:off x="8892509" y="2167303"/>
            <a:ext cx="0" cy="469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5A4E1FB3-51D7-48C2-99B8-56AB16562D09}"/>
              </a:ext>
            </a:extLst>
          </p:cNvPr>
          <p:cNvCxnSpPr/>
          <p:nvPr/>
        </p:nvCxnSpPr>
        <p:spPr>
          <a:xfrm>
            <a:off x="10419892" y="5692810"/>
            <a:ext cx="0" cy="469900"/>
          </a:xfrm>
          <a:prstGeom prst="line">
            <a:avLst/>
          </a:prstGeom>
          <a:ln>
            <a:solidFill>
              <a:srgbClr val="9EA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121ADFF-DFBF-4A10-925C-4E44DD1D8CA1}"/>
              </a:ext>
            </a:extLst>
          </p:cNvPr>
          <p:cNvSpPr txBox="1"/>
          <p:nvPr/>
        </p:nvSpPr>
        <p:spPr>
          <a:xfrm>
            <a:off x="4290916" y="635000"/>
            <a:ext cx="700956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На какой основе происходит индексирование заработной платы?</a:t>
            </a:r>
          </a:p>
        </p:txBody>
      </p:sp>
      <p:sp>
        <p:nvSpPr>
          <p:cNvPr id="24" name="Заголовок 6">
            <a:extLst>
              <a:ext uri="{FF2B5EF4-FFF2-40B4-BE49-F238E27FC236}">
                <a16:creationId xmlns:a16="http://schemas.microsoft.com/office/drawing/2014/main" id="{906651B9-EB4C-48A2-8E26-38635F76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5" y="639763"/>
            <a:ext cx="3749675" cy="3332259"/>
          </a:xfrm>
        </p:spPr>
        <p:txBody>
          <a:bodyPr/>
          <a:lstStyle/>
          <a:p>
            <a:r>
              <a:rPr lang="ru-RU" dirty="0"/>
              <a:t>3 из 10 </a:t>
            </a:r>
            <a:r>
              <a:rPr lang="en-US" dirty="0"/>
              <a:t>HR</a:t>
            </a:r>
            <a:r>
              <a:rPr lang="ru-RU" dirty="0"/>
              <a:t>-специалистов заявляют, что индексация зарплат зависит от решения руководства и рыночных условий</a:t>
            </a:r>
          </a:p>
        </p:txBody>
      </p:sp>
    </p:spTree>
    <p:extLst>
      <p:ext uri="{BB962C8B-B14F-4D97-AF65-F5344CB8AC3E}">
        <p14:creationId xmlns:p14="http://schemas.microsoft.com/office/powerpoint/2010/main" val="23094123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A82B4D-FE50-1CBC-20CF-208E3CC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6" y="640064"/>
            <a:ext cx="3877682" cy="2501262"/>
          </a:xfrm>
        </p:spPr>
        <p:txBody>
          <a:bodyPr/>
          <a:lstStyle/>
          <a:p>
            <a:r>
              <a:rPr lang="ru-RU" dirty="0"/>
              <a:t>Чем крупнее компания, тем чаще индексация происходит раз в год на регулярной основе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47</a:t>
            </a:fld>
            <a:endParaRPr lang="ru-RU" dirty="0"/>
          </a:p>
        </p:txBody>
      </p:sp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7A8FFC95-578D-49C5-AB7D-97FC36E9E3B9}"/>
              </a:ext>
            </a:extLst>
          </p:cNvPr>
          <p:cNvGraphicFramePr>
            <a:graphicFrameLocks noGrp="1"/>
          </p:cNvGraphicFramePr>
          <p:nvPr/>
        </p:nvGraphicFramePr>
        <p:xfrm>
          <a:off x="4296698" y="1517248"/>
          <a:ext cx="7554995" cy="46993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1998">
                  <a:extLst>
                    <a:ext uri="{9D8B030D-6E8A-4147-A177-3AD203B41FA5}">
                      <a16:colId xmlns:a16="http://schemas.microsoft.com/office/drawing/2014/main" val="6577158"/>
                    </a:ext>
                  </a:extLst>
                </a:gridCol>
                <a:gridCol w="1378319">
                  <a:extLst>
                    <a:ext uri="{9D8B030D-6E8A-4147-A177-3AD203B41FA5}">
                      <a16:colId xmlns:a16="http://schemas.microsoft.com/office/drawing/2014/main" val="3693144767"/>
                    </a:ext>
                  </a:extLst>
                </a:gridCol>
                <a:gridCol w="1572339">
                  <a:extLst>
                    <a:ext uri="{9D8B030D-6E8A-4147-A177-3AD203B41FA5}">
                      <a16:colId xmlns:a16="http://schemas.microsoft.com/office/drawing/2014/main" val="1971203597"/>
                    </a:ext>
                  </a:extLst>
                </a:gridCol>
                <a:gridCol w="1572339">
                  <a:extLst>
                    <a:ext uri="{9D8B030D-6E8A-4147-A177-3AD203B41FA5}">
                      <a16:colId xmlns:a16="http://schemas.microsoft.com/office/drawing/2014/main" val="423377082"/>
                    </a:ext>
                  </a:extLst>
                </a:gridCol>
              </a:tblGrid>
              <a:tr h="587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 результатам оценки эффективности сотрудников каждое полугодие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3536793"/>
                  </a:ext>
                </a:extLst>
              </a:tr>
              <a:tr h="587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Два раза в год на регулярной основе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0571419"/>
                  </a:ext>
                </a:extLst>
              </a:tr>
              <a:tr h="587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Один раз в год на регулярной основе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7411204"/>
                  </a:ext>
                </a:extLst>
              </a:tr>
              <a:tr h="587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Индексация проводится нерегулярно, в зависимости от прибыли компании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831196"/>
                  </a:ext>
                </a:extLst>
              </a:tr>
              <a:tr h="587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 повышении в должности или изменении функционала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33268"/>
                  </a:ext>
                </a:extLst>
              </a:tr>
              <a:tr h="587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 решению руководства при изменении рыночных условий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120290"/>
                  </a:ext>
                </a:extLst>
              </a:tr>
              <a:tr h="587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Индексация не проводится (если более 1 года не проводилась)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2004001"/>
                  </a:ext>
                </a:extLst>
              </a:tr>
              <a:tr h="587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Другое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0002429"/>
                  </a:ext>
                </a:extLst>
              </a:tr>
            </a:tbl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F65A8D4-5439-4B19-8A16-F0C342EF7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8695875"/>
              </p:ext>
            </p:extLst>
          </p:nvPr>
        </p:nvGraphicFramePr>
        <p:xfrm>
          <a:off x="7313797" y="1517055"/>
          <a:ext cx="1531820" cy="469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Нижний колонтитул 43">
            <a:extLst>
              <a:ext uri="{FF2B5EF4-FFF2-40B4-BE49-F238E27FC236}">
                <a16:creationId xmlns:a16="http://schemas.microsoft.com/office/drawing/2014/main" id="{BDB60EF8-05DA-4B3E-92E5-450DDAB62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9"/>
            <a:ext cx="10873936" cy="138499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2C7F8AC9-F4EF-4340-BCE8-4EF3A7037C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725" y="327025"/>
            <a:ext cx="3749675" cy="16510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8907CA43-A609-4558-8407-8A264B8596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3487911"/>
              </p:ext>
            </p:extLst>
          </p:nvPr>
        </p:nvGraphicFramePr>
        <p:xfrm>
          <a:off x="8763287" y="1517055"/>
          <a:ext cx="1531820" cy="469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868AA1B7-F010-4CA8-8550-38B07851AB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9023955"/>
              </p:ext>
            </p:extLst>
          </p:nvPr>
        </p:nvGraphicFramePr>
        <p:xfrm>
          <a:off x="10317896" y="1517248"/>
          <a:ext cx="1531820" cy="469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5A4E1FB3-51D7-48C2-99B8-56AB16562D09}"/>
              </a:ext>
            </a:extLst>
          </p:cNvPr>
          <p:cNvCxnSpPr/>
          <p:nvPr/>
        </p:nvCxnSpPr>
        <p:spPr>
          <a:xfrm>
            <a:off x="10419892" y="3926721"/>
            <a:ext cx="0" cy="469900"/>
          </a:xfrm>
          <a:prstGeom prst="line">
            <a:avLst/>
          </a:prstGeom>
          <a:ln>
            <a:solidFill>
              <a:srgbClr val="FF0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9410474-6B0A-415B-8711-D99B9D5D3BEB}"/>
              </a:ext>
            </a:extLst>
          </p:cNvPr>
          <p:cNvSpPr txBox="1"/>
          <p:nvPr/>
        </p:nvSpPr>
        <p:spPr>
          <a:xfrm>
            <a:off x="6982874" y="1268994"/>
            <a:ext cx="1420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До 250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C7CBF1-B515-4FFE-B728-111D5741504E}"/>
              </a:ext>
            </a:extLst>
          </p:cNvPr>
          <p:cNvSpPr txBox="1"/>
          <p:nvPr/>
        </p:nvSpPr>
        <p:spPr>
          <a:xfrm>
            <a:off x="8389692" y="1258375"/>
            <a:ext cx="1420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До 1000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E2AACF-CCA4-4DAE-8A69-6D697860CF48}"/>
              </a:ext>
            </a:extLst>
          </p:cNvPr>
          <p:cNvSpPr txBox="1"/>
          <p:nvPr/>
        </p:nvSpPr>
        <p:spPr>
          <a:xfrm>
            <a:off x="9921081" y="1261498"/>
            <a:ext cx="1420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Более 1000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B734B146-4ADF-438D-B2E8-AABFB78A46C5}"/>
              </a:ext>
            </a:extLst>
          </p:cNvPr>
          <p:cNvCxnSpPr/>
          <p:nvPr/>
        </p:nvCxnSpPr>
        <p:spPr>
          <a:xfrm>
            <a:off x="10433736" y="1595077"/>
            <a:ext cx="0" cy="469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BAE64FEC-5BA5-429F-B849-9DDB605D9DFD}"/>
              </a:ext>
            </a:extLst>
          </p:cNvPr>
          <p:cNvCxnSpPr/>
          <p:nvPr/>
        </p:nvCxnSpPr>
        <p:spPr>
          <a:xfrm>
            <a:off x="8867075" y="5681982"/>
            <a:ext cx="0" cy="469900"/>
          </a:xfrm>
          <a:prstGeom prst="line">
            <a:avLst/>
          </a:prstGeom>
          <a:ln>
            <a:solidFill>
              <a:srgbClr val="9EA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5B254C6-AB79-4B23-9E6E-C97181399A3A}"/>
              </a:ext>
            </a:extLst>
          </p:cNvPr>
          <p:cNvSpPr txBox="1"/>
          <p:nvPr/>
        </p:nvSpPr>
        <p:spPr>
          <a:xfrm>
            <a:off x="4290916" y="635000"/>
            <a:ext cx="700956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На какой основе происходит индексирование заработной платы?</a:t>
            </a:r>
          </a:p>
        </p:txBody>
      </p:sp>
      <p:sp>
        <p:nvSpPr>
          <p:cNvPr id="29" name="Скругленный прямоугольник 55">
            <a:extLst>
              <a:ext uri="{FF2B5EF4-FFF2-40B4-BE49-F238E27FC236}">
                <a16:creationId xmlns:a16="http://schemas.microsoft.com/office/drawing/2014/main" id="{696ECB2C-8FFD-424E-8D28-BBA63617ABC4}"/>
              </a:ext>
            </a:extLst>
          </p:cNvPr>
          <p:cNvSpPr/>
          <p:nvPr/>
        </p:nvSpPr>
        <p:spPr>
          <a:xfrm>
            <a:off x="9912350" y="288357"/>
            <a:ext cx="17312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численности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8732155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A82B4D-FE50-1CBC-20CF-208E3CC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6" y="640064"/>
            <a:ext cx="3877682" cy="2501262"/>
          </a:xfrm>
        </p:spPr>
        <p:txBody>
          <a:bodyPr/>
          <a:lstStyle/>
          <a:p>
            <a:r>
              <a:rPr lang="ru-RU" dirty="0"/>
              <a:t>Каждая пятая компания не планирует сокращения премий в 2026 году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48</a:t>
            </a:fld>
            <a:endParaRPr lang="ru-RU" dirty="0"/>
          </a:p>
        </p:txBody>
      </p:sp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7A8FFC95-578D-49C5-AB7D-97FC36E9E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400511"/>
              </p:ext>
            </p:extLst>
          </p:nvPr>
        </p:nvGraphicFramePr>
        <p:xfrm>
          <a:off x="4467086" y="1371598"/>
          <a:ext cx="3219050" cy="48514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0830">
                  <a:extLst>
                    <a:ext uri="{9D8B030D-6E8A-4147-A177-3AD203B41FA5}">
                      <a16:colId xmlns:a16="http://schemas.microsoft.com/office/drawing/2014/main" val="6577158"/>
                    </a:ext>
                  </a:extLst>
                </a:gridCol>
                <a:gridCol w="58220">
                  <a:extLst>
                    <a:ext uri="{9D8B030D-6E8A-4147-A177-3AD203B41FA5}">
                      <a16:colId xmlns:a16="http://schemas.microsoft.com/office/drawing/2014/main" val="3693144767"/>
                    </a:ext>
                  </a:extLst>
                </a:gridCol>
              </a:tblGrid>
              <a:tr h="8085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Да, планируется сокращение бонусной части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3536793"/>
                  </a:ext>
                </a:extLst>
              </a:tr>
              <a:tr h="8085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Возможна корректировка бонусной системы в зависимости от финансовых результатов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831196"/>
                  </a:ext>
                </a:extLst>
              </a:tr>
              <a:tr h="8085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Бонусная часть будет сохранена без изменений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33268"/>
                  </a:ext>
                </a:extLst>
              </a:tr>
              <a:tr h="8085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Планируется пересмотр условий начисления бонусов, но не их сокращение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120290"/>
                  </a:ext>
                </a:extLst>
              </a:tr>
              <a:tr h="8085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Нет, сокращение не планируется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2004001"/>
                  </a:ext>
                </a:extLst>
              </a:tr>
              <a:tr h="808567">
                <a:tc>
                  <a:txBody>
                    <a:bodyPr/>
                    <a:lstStyle/>
                    <a:p>
                      <a:pPr marL="0" marR="0" lvl="0" indent="0" algn="l" defTabSz="91421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Решение пока не принято</a:t>
                      </a:r>
                    </a:p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0002429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1F19A98-A461-4FFB-A18E-123511E3DFE9}"/>
              </a:ext>
            </a:extLst>
          </p:cNvPr>
          <p:cNvSpPr txBox="1"/>
          <p:nvPr/>
        </p:nvSpPr>
        <p:spPr>
          <a:xfrm>
            <a:off x="4467085" y="635000"/>
            <a:ext cx="7009567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Планируется ли сокращение премиальной части заработной платы (бонусной части) в 2026 году?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F65A8D4-5439-4B19-8A16-F0C342EF7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6218681"/>
              </p:ext>
            </p:extLst>
          </p:nvPr>
        </p:nvGraphicFramePr>
        <p:xfrm>
          <a:off x="8171610" y="1380932"/>
          <a:ext cx="2962668" cy="484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Нижний колонтитул 43">
            <a:extLst>
              <a:ext uri="{FF2B5EF4-FFF2-40B4-BE49-F238E27FC236}">
                <a16:creationId xmlns:a16="http://schemas.microsoft.com/office/drawing/2014/main" id="{BDB60EF8-05DA-4B3E-92E5-450DDAB62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9"/>
            <a:ext cx="10873936" cy="138499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2C7F8AC9-F4EF-4340-BCE8-4EF3A7037C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725" y="327025"/>
            <a:ext cx="3749675" cy="16510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3FF1A900-52AA-4728-9DAD-E864001662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306" y="3373848"/>
            <a:ext cx="3877682" cy="738664"/>
          </a:xfrm>
        </p:spPr>
        <p:txBody>
          <a:bodyPr/>
          <a:lstStyle/>
          <a:p>
            <a:r>
              <a:rPr lang="ru-RU" sz="1600" dirty="0"/>
              <a:t>Однако такая же доля представителей бизнеса ожидает сокращений премий </a:t>
            </a:r>
          </a:p>
        </p:txBody>
      </p:sp>
    </p:spTree>
    <p:extLst>
      <p:ext uri="{BB962C8B-B14F-4D97-AF65-F5344CB8AC3E}">
        <p14:creationId xmlns:p14="http://schemas.microsoft.com/office/powerpoint/2010/main" val="27270325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A82B4D-FE50-1CBC-20CF-208E3CC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6" y="640064"/>
            <a:ext cx="3877682" cy="2085764"/>
          </a:xfrm>
        </p:spPr>
        <p:txBody>
          <a:bodyPr/>
          <a:lstStyle/>
          <a:p>
            <a:r>
              <a:rPr lang="ru-RU" dirty="0"/>
              <a:t>Каждый пятый представитель </a:t>
            </a:r>
            <a:r>
              <a:rPr lang="en-US" dirty="0"/>
              <a:t>HR</a:t>
            </a:r>
            <a:r>
              <a:rPr lang="ru-RU" dirty="0"/>
              <a:t> не ожидает сокращений премий в 2026 году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49</a:t>
            </a:fld>
            <a:endParaRPr lang="ru-RU" dirty="0"/>
          </a:p>
        </p:txBody>
      </p:sp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7A8FFC95-578D-49C5-AB7D-97FC36E9E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968258"/>
              </p:ext>
            </p:extLst>
          </p:nvPr>
        </p:nvGraphicFramePr>
        <p:xfrm>
          <a:off x="4467086" y="1517248"/>
          <a:ext cx="7384607" cy="4705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3617">
                  <a:extLst>
                    <a:ext uri="{9D8B030D-6E8A-4147-A177-3AD203B41FA5}">
                      <a16:colId xmlns:a16="http://schemas.microsoft.com/office/drawing/2014/main" val="6577158"/>
                    </a:ext>
                  </a:extLst>
                </a:gridCol>
                <a:gridCol w="1347234">
                  <a:extLst>
                    <a:ext uri="{9D8B030D-6E8A-4147-A177-3AD203B41FA5}">
                      <a16:colId xmlns:a16="http://schemas.microsoft.com/office/drawing/2014/main" val="3693144767"/>
                    </a:ext>
                  </a:extLst>
                </a:gridCol>
                <a:gridCol w="1536878">
                  <a:extLst>
                    <a:ext uri="{9D8B030D-6E8A-4147-A177-3AD203B41FA5}">
                      <a16:colId xmlns:a16="http://schemas.microsoft.com/office/drawing/2014/main" val="1971203597"/>
                    </a:ext>
                  </a:extLst>
                </a:gridCol>
                <a:gridCol w="1536878">
                  <a:extLst>
                    <a:ext uri="{9D8B030D-6E8A-4147-A177-3AD203B41FA5}">
                      <a16:colId xmlns:a16="http://schemas.microsoft.com/office/drawing/2014/main" val="423377082"/>
                    </a:ext>
                  </a:extLst>
                </a:gridCol>
              </a:tblGrid>
              <a:tr h="7842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Да, планируется сокращение бонусной части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3536793"/>
                  </a:ext>
                </a:extLst>
              </a:tr>
              <a:tr h="7842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Возможна корректировка бонусной системы в зависимости от финансовых результатов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831196"/>
                  </a:ext>
                </a:extLst>
              </a:tr>
              <a:tr h="7842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Бонусная часть будет сохранена без изменений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33268"/>
                  </a:ext>
                </a:extLst>
              </a:tr>
              <a:tr h="7842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Планируется пересмотр условий начисления бонусов, но не их сокращение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120290"/>
                  </a:ext>
                </a:extLst>
              </a:tr>
              <a:tr h="7842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Нет, сокращение не планируется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2004001"/>
                  </a:ext>
                </a:extLst>
              </a:tr>
              <a:tr h="784292">
                <a:tc>
                  <a:txBody>
                    <a:bodyPr/>
                    <a:lstStyle/>
                    <a:p>
                      <a:pPr marL="0" marR="0" lvl="0" indent="0" algn="l" defTabSz="91421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Решение пока не принято</a:t>
                      </a:r>
                    </a:p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0002429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1F19A98-A461-4FFB-A18E-123511E3DFE9}"/>
              </a:ext>
            </a:extLst>
          </p:cNvPr>
          <p:cNvSpPr txBox="1"/>
          <p:nvPr/>
        </p:nvSpPr>
        <p:spPr>
          <a:xfrm>
            <a:off x="4467085" y="614528"/>
            <a:ext cx="7009567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Планируется ли сокращение премиальной части заработной платы (бонусной части) в 2026 году?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F65A8D4-5439-4B19-8A16-F0C342EF7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8344980"/>
              </p:ext>
            </p:extLst>
          </p:nvPr>
        </p:nvGraphicFramePr>
        <p:xfrm>
          <a:off x="7313797" y="1517055"/>
          <a:ext cx="1531820" cy="469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Нижний колонтитул 43">
            <a:extLst>
              <a:ext uri="{FF2B5EF4-FFF2-40B4-BE49-F238E27FC236}">
                <a16:creationId xmlns:a16="http://schemas.microsoft.com/office/drawing/2014/main" id="{BDB60EF8-05DA-4B3E-92E5-450DDAB62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9"/>
            <a:ext cx="10873936" cy="138499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2C7F8AC9-F4EF-4340-BCE8-4EF3A7037C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725" y="327025"/>
            <a:ext cx="3749675" cy="16510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8907CA43-A609-4558-8407-8A264B8596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1759119"/>
              </p:ext>
            </p:extLst>
          </p:nvPr>
        </p:nvGraphicFramePr>
        <p:xfrm>
          <a:off x="8763287" y="1517055"/>
          <a:ext cx="1531820" cy="469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868AA1B7-F010-4CA8-8550-38B07851AB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0243604"/>
              </p:ext>
            </p:extLst>
          </p:nvPr>
        </p:nvGraphicFramePr>
        <p:xfrm>
          <a:off x="10317896" y="1517248"/>
          <a:ext cx="1531820" cy="469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614642D-85BC-43C6-90A6-3C14664DBB59}"/>
              </a:ext>
            </a:extLst>
          </p:cNvPr>
          <p:cNvSpPr txBox="1"/>
          <p:nvPr/>
        </p:nvSpPr>
        <p:spPr>
          <a:xfrm>
            <a:off x="7024840" y="1172210"/>
            <a:ext cx="14202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Юридическое руководство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136A8A-886E-4FFE-8888-5DB74DB9DA4D}"/>
              </a:ext>
            </a:extLst>
          </p:cNvPr>
          <p:cNvSpPr txBox="1"/>
          <p:nvPr/>
        </p:nvSpPr>
        <p:spPr>
          <a:xfrm>
            <a:off x="8339622" y="1268994"/>
            <a:ext cx="1420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+mj-lt"/>
              </a:rPr>
              <a:t>HR</a:t>
            </a:r>
            <a:endParaRPr lang="ru-RU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2A362C-586F-4264-93E3-8945F2E39387}"/>
              </a:ext>
            </a:extLst>
          </p:cNvPr>
          <p:cNvSpPr txBox="1"/>
          <p:nvPr/>
        </p:nvSpPr>
        <p:spPr>
          <a:xfrm>
            <a:off x="9921081" y="1261498"/>
            <a:ext cx="1420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Кадры</a:t>
            </a:r>
          </a:p>
        </p:txBody>
      </p:sp>
      <p:sp>
        <p:nvSpPr>
          <p:cNvPr id="19" name="Скругленный прямоугольник 55">
            <a:extLst>
              <a:ext uri="{FF2B5EF4-FFF2-40B4-BE49-F238E27FC236}">
                <a16:creationId xmlns:a16="http://schemas.microsoft.com/office/drawing/2014/main" id="{D5CCEBA2-CD36-4FA0-8CA1-D3156F567AF5}"/>
              </a:ext>
            </a:extLst>
          </p:cNvPr>
          <p:cNvSpPr/>
          <p:nvPr/>
        </p:nvSpPr>
        <p:spPr>
          <a:xfrm>
            <a:off x="10560050" y="288357"/>
            <a:ext cx="10835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роли </a:t>
            </a:r>
          </a:p>
        </p:txBody>
      </p:sp>
    </p:spTree>
    <p:extLst>
      <p:ext uri="{BB962C8B-B14F-4D97-AF65-F5344CB8AC3E}">
        <p14:creationId xmlns:p14="http://schemas.microsoft.com/office/powerpoint/2010/main" val="574738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FE2A3B26-0562-42B6-BDBF-029C6CA31E41}"/>
              </a:ext>
            </a:extLst>
          </p:cNvPr>
          <p:cNvSpPr txBox="1"/>
          <p:nvPr/>
        </p:nvSpPr>
        <p:spPr>
          <a:xfrm>
            <a:off x="4467600" y="633600"/>
            <a:ext cx="7430751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Как бы вы охарактеризовали текущий средний возраст сотрудников в компании?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E09B1E-4A76-46D7-A571-3C5D66B367D9}"/>
              </a:ext>
            </a:extLst>
          </p:cNvPr>
          <p:cNvSpPr txBox="1"/>
          <p:nvPr/>
        </p:nvSpPr>
        <p:spPr>
          <a:xfrm>
            <a:off x="5652771" y="1083797"/>
            <a:ext cx="2268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30 – 39 лет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A8BB57-C956-4781-A1E5-6AE3E5AD1DBC}"/>
              </a:ext>
            </a:extLst>
          </p:cNvPr>
          <p:cNvSpPr txBox="1"/>
          <p:nvPr/>
        </p:nvSpPr>
        <p:spPr>
          <a:xfrm>
            <a:off x="6716164" y="1080858"/>
            <a:ext cx="2528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 40 – 49 лет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BF9D1C-5E91-4B5F-976B-7788EBA4946D}"/>
              </a:ext>
            </a:extLst>
          </p:cNvPr>
          <p:cNvSpPr txBox="1"/>
          <p:nvPr/>
        </p:nvSpPr>
        <p:spPr>
          <a:xfrm>
            <a:off x="4597975" y="1079080"/>
            <a:ext cx="20758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До 30 лет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66562C7-34BD-4BC5-A8FB-FB0D274645AC}"/>
              </a:ext>
            </a:extLst>
          </p:cNvPr>
          <p:cNvSpPr txBox="1"/>
          <p:nvPr/>
        </p:nvSpPr>
        <p:spPr>
          <a:xfrm>
            <a:off x="7813002" y="1080148"/>
            <a:ext cx="27191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>
                <a:solidFill>
                  <a:srgbClr val="616775"/>
                </a:solidFill>
                <a:latin typeface="hh sans"/>
              </a:rPr>
              <a:t>50 – 59 лет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616775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907150D2-30F2-4B3D-A2ED-41A38ED70C58}"/>
              </a:ext>
            </a:extLst>
          </p:cNvPr>
          <p:cNvSpPr/>
          <p:nvPr/>
        </p:nvSpPr>
        <p:spPr>
          <a:xfrm flipH="1">
            <a:off x="7680786" y="1112548"/>
            <a:ext cx="180000" cy="180000"/>
          </a:xfrm>
          <a:prstGeom prst="roundRect">
            <a:avLst/>
          </a:prstGeom>
          <a:solidFill>
            <a:srgbClr val="FF0002"/>
          </a:solidFill>
          <a:ln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id="{189D6477-2F64-400F-B1FC-55504F5A1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410498"/>
              </p:ext>
            </p:extLst>
          </p:nvPr>
        </p:nvGraphicFramePr>
        <p:xfrm>
          <a:off x="4467600" y="1963502"/>
          <a:ext cx="7249155" cy="42799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4906">
                  <a:extLst>
                    <a:ext uri="{9D8B030D-6E8A-4147-A177-3AD203B41FA5}">
                      <a16:colId xmlns:a16="http://schemas.microsoft.com/office/drawing/2014/main" val="1066807684"/>
                    </a:ext>
                  </a:extLst>
                </a:gridCol>
                <a:gridCol w="4824249">
                  <a:extLst>
                    <a:ext uri="{9D8B030D-6E8A-4147-A177-3AD203B41FA5}">
                      <a16:colId xmlns:a16="http://schemas.microsoft.com/office/drawing/2014/main" val="2913616190"/>
                    </a:ext>
                  </a:extLst>
                </a:gridCol>
              </a:tblGrid>
              <a:tr h="812051"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r>
                        <a:rPr lang="ru-RU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hh sans Display" pitchFamily="2" charset="-52"/>
                          <a:ea typeface="+mn-ea"/>
                          <a:cs typeface="+mn-cs"/>
                        </a:rPr>
                        <a:t>В целом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929651"/>
                  </a:ext>
                </a:extLst>
              </a:tr>
              <a:tr h="866982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141326"/>
                  </a:ext>
                </a:extLst>
              </a:tr>
              <a:tr h="8669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Юридическое руководство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417699"/>
                  </a:ext>
                </a:extLst>
              </a:tr>
              <a:tr h="866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HR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719500"/>
                  </a:ext>
                </a:extLst>
              </a:tr>
              <a:tr h="8669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Кадры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727539"/>
                  </a:ext>
                </a:extLst>
              </a:tr>
            </a:tbl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5A296AC6-8161-436D-B710-74CE165754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8178148"/>
              </p:ext>
            </p:extLst>
          </p:nvPr>
        </p:nvGraphicFramePr>
        <p:xfrm>
          <a:off x="6800850" y="1936673"/>
          <a:ext cx="5050844" cy="427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A82B4D-FE50-1CBC-20CF-208E3CC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6" y="640064"/>
            <a:ext cx="3876476" cy="2334485"/>
          </a:xfrm>
        </p:spPr>
        <p:txBody>
          <a:bodyPr/>
          <a:lstStyle/>
          <a:p>
            <a:r>
              <a:rPr lang="ru-RU" sz="2800" dirty="0">
                <a:latin typeface="hh sans Display" pitchFamily="2" charset="-52"/>
              </a:rPr>
              <a:t>Возраст сотрудников </a:t>
            </a:r>
            <a:br>
              <a:rPr lang="ru-RU" sz="2800" dirty="0">
                <a:latin typeface="hh sans Display" pitchFamily="2" charset="-52"/>
              </a:rPr>
            </a:br>
            <a:r>
              <a:rPr lang="ru-RU" sz="2800" dirty="0">
                <a:latin typeface="hh sans Display" pitchFamily="2" charset="-52"/>
              </a:rPr>
              <a:t>в российских компаниях чаще всего составляет от 30 до 39 лет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4A1F354F-4129-4B46-96E3-CAAE84F7B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306" y="327136"/>
            <a:ext cx="3748971" cy="164340"/>
          </a:xfrm>
        </p:spPr>
        <p:txBody>
          <a:bodyPr/>
          <a:lstStyle/>
          <a:p>
            <a:r>
              <a:rPr lang="ru-RU" sz="1000" dirty="0"/>
              <a:t>Актуальные юридические риски в трудовых отношениях</a:t>
            </a:r>
            <a:endParaRPr lang="ru-RU" dirty="0"/>
          </a:p>
        </p:txBody>
      </p:sp>
      <p:sp>
        <p:nvSpPr>
          <p:cNvPr id="18" name="Нижний колонтитул 43">
            <a:extLst>
              <a:ext uri="{FF2B5EF4-FFF2-40B4-BE49-F238E27FC236}">
                <a16:creationId xmlns:a16="http://schemas.microsoft.com/office/drawing/2014/main" id="{1073B5E5-F615-4963-A114-E46FE964F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8"/>
            <a:ext cx="10873936" cy="138500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616775">
                    <a:lumMod val="60000"/>
                    <a:lumOff val="40000"/>
                  </a:srgbClr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*Объединенная возрастная группа («50-59» и «60 лет и старше»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DE2412F3-B613-4193-876B-B60147AC29DB}"/>
              </a:ext>
            </a:extLst>
          </p:cNvPr>
          <p:cNvSpPr/>
          <p:nvPr/>
        </p:nvSpPr>
        <p:spPr>
          <a:xfrm flipH="1">
            <a:off x="5510228" y="1113584"/>
            <a:ext cx="180000" cy="180000"/>
          </a:xfrm>
          <a:prstGeom prst="roundRect">
            <a:avLst/>
          </a:prstGeom>
          <a:solidFill>
            <a:srgbClr val="FF999A"/>
          </a:solidFill>
          <a:ln>
            <a:solidFill>
              <a:srgbClr val="FF999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52B53745-A435-4978-A50D-BC891DA9F99D}"/>
              </a:ext>
            </a:extLst>
          </p:cNvPr>
          <p:cNvSpPr/>
          <p:nvPr/>
        </p:nvSpPr>
        <p:spPr>
          <a:xfrm flipH="1">
            <a:off x="8714026" y="1112459"/>
            <a:ext cx="180000" cy="18000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D8E275-E2AA-4487-9572-240C3484CB47}"/>
              </a:ext>
            </a:extLst>
          </p:cNvPr>
          <p:cNvSpPr txBox="1"/>
          <p:nvPr/>
        </p:nvSpPr>
        <p:spPr>
          <a:xfrm>
            <a:off x="8842799" y="1077955"/>
            <a:ext cx="32063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60 лет и старше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7205E318-DD09-4603-AF56-F80B0A7CCC10}"/>
              </a:ext>
            </a:extLst>
          </p:cNvPr>
          <p:cNvSpPr/>
          <p:nvPr/>
        </p:nvSpPr>
        <p:spPr>
          <a:xfrm flipH="1">
            <a:off x="4467829" y="1387838"/>
            <a:ext cx="180000" cy="180000"/>
          </a:xfrm>
          <a:prstGeom prst="roundRect">
            <a:avLst/>
          </a:prstGeom>
          <a:solidFill>
            <a:srgbClr val="8A8881"/>
          </a:solidFill>
          <a:ln>
            <a:solidFill>
              <a:srgbClr val="8A888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786488-C181-4E6D-9005-3E03C604C8E4}"/>
              </a:ext>
            </a:extLst>
          </p:cNvPr>
          <p:cNvSpPr txBox="1"/>
          <p:nvPr/>
        </p:nvSpPr>
        <p:spPr>
          <a:xfrm>
            <a:off x="4616869" y="1353334"/>
            <a:ext cx="5094896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Средний возраст существенно различается по подразделениям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7E192E59-B901-40B8-A0BA-A7829D3BD087}"/>
              </a:ext>
            </a:extLst>
          </p:cNvPr>
          <p:cNvSpPr/>
          <p:nvPr/>
        </p:nvSpPr>
        <p:spPr>
          <a:xfrm flipH="1">
            <a:off x="4467600" y="1113584"/>
            <a:ext cx="180000" cy="18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F4503BD9-2F3A-42E4-ADCC-9456808EA729}"/>
              </a:ext>
            </a:extLst>
          </p:cNvPr>
          <p:cNvSpPr/>
          <p:nvPr/>
        </p:nvSpPr>
        <p:spPr>
          <a:xfrm flipH="1">
            <a:off x="6583504" y="1113498"/>
            <a:ext cx="180000" cy="180000"/>
          </a:xfrm>
          <a:prstGeom prst="roundRect">
            <a:avLst/>
          </a:prstGeom>
          <a:solidFill>
            <a:srgbClr val="FF6667"/>
          </a:solidFill>
          <a:ln>
            <a:solidFill>
              <a:srgbClr val="FF666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EBA0B6E7-CF76-4DD4-9C24-7DF239B301B9}"/>
              </a:ext>
            </a:extLst>
          </p:cNvPr>
          <p:cNvSpPr/>
          <p:nvPr/>
        </p:nvSpPr>
        <p:spPr>
          <a:xfrm flipH="1">
            <a:off x="9275818" y="1387838"/>
            <a:ext cx="180000" cy="180000"/>
          </a:xfrm>
          <a:prstGeom prst="roundRect">
            <a:avLst/>
          </a:prstGeom>
          <a:solidFill>
            <a:srgbClr val="A1A2A9"/>
          </a:solidFill>
          <a:ln>
            <a:solidFill>
              <a:srgbClr val="A1A2A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A87FEC8-972F-46E9-9A97-F80312F548A6}"/>
              </a:ext>
            </a:extLst>
          </p:cNvPr>
          <p:cNvSpPr txBox="1"/>
          <p:nvPr/>
        </p:nvSpPr>
        <p:spPr>
          <a:xfrm>
            <a:off x="9424858" y="1353334"/>
            <a:ext cx="271918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Затрудняюсь ответить</a:t>
            </a:r>
          </a:p>
        </p:txBody>
      </p:sp>
      <p:sp>
        <p:nvSpPr>
          <p:cNvPr id="24" name="Скругленный прямоугольник 55">
            <a:extLst>
              <a:ext uri="{FF2B5EF4-FFF2-40B4-BE49-F238E27FC236}">
                <a16:creationId xmlns:a16="http://schemas.microsoft.com/office/drawing/2014/main" id="{857529C2-33AB-48B6-B23E-92404E7ED958}"/>
              </a:ext>
            </a:extLst>
          </p:cNvPr>
          <p:cNvSpPr/>
          <p:nvPr/>
        </p:nvSpPr>
        <p:spPr>
          <a:xfrm>
            <a:off x="10560050" y="288357"/>
            <a:ext cx="10835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роли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4A70C-9A2C-4829-8CB7-23D32DBD965F}"/>
              </a:ext>
            </a:extLst>
          </p:cNvPr>
          <p:cNvSpPr txBox="1"/>
          <p:nvPr/>
        </p:nvSpPr>
        <p:spPr>
          <a:xfrm>
            <a:off x="274637" y="3763963"/>
            <a:ext cx="4192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hh sans" pitchFamily="2" charset="-52"/>
              </a:rPr>
              <a:t>Меньше всего в компаниях представлены когорты </a:t>
            </a:r>
          </a:p>
          <a:p>
            <a:r>
              <a:rPr lang="ru-RU" dirty="0">
                <a:latin typeface="hh sans" pitchFamily="2" charset="-52"/>
              </a:rPr>
              <a:t>«до 30 лет» и «50 лет и старше»*</a:t>
            </a:r>
          </a:p>
        </p:txBody>
      </p:sp>
    </p:spTree>
    <p:extLst>
      <p:ext uri="{BB962C8B-B14F-4D97-AF65-F5344CB8AC3E}">
        <p14:creationId xmlns:p14="http://schemas.microsoft.com/office/powerpoint/2010/main" val="8110944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A82B4D-FE50-1CBC-20CF-208E3CC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6" y="640064"/>
            <a:ext cx="3749094" cy="3332259"/>
          </a:xfrm>
        </p:spPr>
        <p:txBody>
          <a:bodyPr/>
          <a:lstStyle/>
          <a:p>
            <a:r>
              <a:rPr lang="ru-RU" dirty="0"/>
              <a:t>Каждая четвертая (27%) компания в самом крупном сегменте не планирует сокращений премиальной части зарплаты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50</a:t>
            </a:fld>
            <a:endParaRPr lang="ru-RU" dirty="0"/>
          </a:p>
        </p:txBody>
      </p:sp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7A8FFC95-578D-49C5-AB7D-97FC36E9E3B9}"/>
              </a:ext>
            </a:extLst>
          </p:cNvPr>
          <p:cNvGraphicFramePr>
            <a:graphicFrameLocks noGrp="1"/>
          </p:cNvGraphicFramePr>
          <p:nvPr/>
        </p:nvGraphicFramePr>
        <p:xfrm>
          <a:off x="4467086" y="1517248"/>
          <a:ext cx="7384607" cy="4705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3617">
                  <a:extLst>
                    <a:ext uri="{9D8B030D-6E8A-4147-A177-3AD203B41FA5}">
                      <a16:colId xmlns:a16="http://schemas.microsoft.com/office/drawing/2014/main" val="6577158"/>
                    </a:ext>
                  </a:extLst>
                </a:gridCol>
                <a:gridCol w="1347234">
                  <a:extLst>
                    <a:ext uri="{9D8B030D-6E8A-4147-A177-3AD203B41FA5}">
                      <a16:colId xmlns:a16="http://schemas.microsoft.com/office/drawing/2014/main" val="3693144767"/>
                    </a:ext>
                  </a:extLst>
                </a:gridCol>
                <a:gridCol w="1536878">
                  <a:extLst>
                    <a:ext uri="{9D8B030D-6E8A-4147-A177-3AD203B41FA5}">
                      <a16:colId xmlns:a16="http://schemas.microsoft.com/office/drawing/2014/main" val="1971203597"/>
                    </a:ext>
                  </a:extLst>
                </a:gridCol>
                <a:gridCol w="1536878">
                  <a:extLst>
                    <a:ext uri="{9D8B030D-6E8A-4147-A177-3AD203B41FA5}">
                      <a16:colId xmlns:a16="http://schemas.microsoft.com/office/drawing/2014/main" val="423377082"/>
                    </a:ext>
                  </a:extLst>
                </a:gridCol>
              </a:tblGrid>
              <a:tr h="7842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Да, планируется сокращение бонусной части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3536793"/>
                  </a:ext>
                </a:extLst>
              </a:tr>
              <a:tr h="7842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Возможна корректировка бонусной системы в зависимости от финансовых результатов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831196"/>
                  </a:ext>
                </a:extLst>
              </a:tr>
              <a:tr h="7842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Бонусная часть будет сохранена без изменений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33268"/>
                  </a:ext>
                </a:extLst>
              </a:tr>
              <a:tr h="7842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Планируется пересмотр условий начисления бонусов, но не их сокращение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120290"/>
                  </a:ext>
                </a:extLst>
              </a:tr>
              <a:tr h="7842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Нет, сокращение не планируется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2004001"/>
                  </a:ext>
                </a:extLst>
              </a:tr>
              <a:tr h="784292">
                <a:tc>
                  <a:txBody>
                    <a:bodyPr/>
                    <a:lstStyle/>
                    <a:p>
                      <a:pPr marL="0" marR="0" lvl="0" indent="0" algn="l" defTabSz="91421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Решение пока не принято</a:t>
                      </a:r>
                    </a:p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0002429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1F19A98-A461-4FFB-A18E-123511E3DFE9}"/>
              </a:ext>
            </a:extLst>
          </p:cNvPr>
          <p:cNvSpPr txBox="1"/>
          <p:nvPr/>
        </p:nvSpPr>
        <p:spPr>
          <a:xfrm>
            <a:off x="4467085" y="614528"/>
            <a:ext cx="7009567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Планируется ли сокращение премиальной части заработной платы (бонусной части) в 2026 году?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F65A8D4-5439-4B19-8A16-F0C342EF7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7140748"/>
              </p:ext>
            </p:extLst>
          </p:nvPr>
        </p:nvGraphicFramePr>
        <p:xfrm>
          <a:off x="7313797" y="1517055"/>
          <a:ext cx="1531820" cy="469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Нижний колонтитул 43">
            <a:extLst>
              <a:ext uri="{FF2B5EF4-FFF2-40B4-BE49-F238E27FC236}">
                <a16:creationId xmlns:a16="http://schemas.microsoft.com/office/drawing/2014/main" id="{BDB60EF8-05DA-4B3E-92E5-450DDAB62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9"/>
            <a:ext cx="10873936" cy="138499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2C7F8AC9-F4EF-4340-BCE8-4EF3A7037C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725" y="327025"/>
            <a:ext cx="3749675" cy="16510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8907CA43-A609-4558-8407-8A264B8596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8667588"/>
              </p:ext>
            </p:extLst>
          </p:nvPr>
        </p:nvGraphicFramePr>
        <p:xfrm>
          <a:off x="8763287" y="1517055"/>
          <a:ext cx="1531820" cy="469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868AA1B7-F010-4CA8-8550-38B07851AB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7844935"/>
              </p:ext>
            </p:extLst>
          </p:nvPr>
        </p:nvGraphicFramePr>
        <p:xfrm>
          <a:off x="10317896" y="1517248"/>
          <a:ext cx="1531820" cy="469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614642D-85BC-43C6-90A6-3C14664DBB59}"/>
              </a:ext>
            </a:extLst>
          </p:cNvPr>
          <p:cNvSpPr txBox="1"/>
          <p:nvPr/>
        </p:nvSpPr>
        <p:spPr>
          <a:xfrm>
            <a:off x="6982874" y="1268994"/>
            <a:ext cx="1420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До 250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136A8A-886E-4FFE-8888-5DB74DB9DA4D}"/>
              </a:ext>
            </a:extLst>
          </p:cNvPr>
          <p:cNvSpPr txBox="1"/>
          <p:nvPr/>
        </p:nvSpPr>
        <p:spPr>
          <a:xfrm>
            <a:off x="8389692" y="1258375"/>
            <a:ext cx="1420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До 1000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2A362C-586F-4264-93E3-8945F2E39387}"/>
              </a:ext>
            </a:extLst>
          </p:cNvPr>
          <p:cNvSpPr txBox="1"/>
          <p:nvPr/>
        </p:nvSpPr>
        <p:spPr>
          <a:xfrm>
            <a:off x="9921081" y="1261498"/>
            <a:ext cx="1420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Более 1000</a:t>
            </a:r>
          </a:p>
        </p:txBody>
      </p:sp>
      <p:sp>
        <p:nvSpPr>
          <p:cNvPr id="20" name="Скругленный прямоугольник 55">
            <a:extLst>
              <a:ext uri="{FF2B5EF4-FFF2-40B4-BE49-F238E27FC236}">
                <a16:creationId xmlns:a16="http://schemas.microsoft.com/office/drawing/2014/main" id="{6C1349C8-4857-4023-9541-0CE42F237A27}"/>
              </a:ext>
            </a:extLst>
          </p:cNvPr>
          <p:cNvSpPr/>
          <p:nvPr/>
        </p:nvSpPr>
        <p:spPr>
          <a:xfrm>
            <a:off x="9912350" y="288357"/>
            <a:ext cx="17312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численности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7703549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A82B4D-FE50-1CBC-20CF-208E3CC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6" y="640064"/>
            <a:ext cx="3749094" cy="2916761"/>
          </a:xfrm>
        </p:spPr>
        <p:txBody>
          <a:bodyPr/>
          <a:lstStyle/>
          <a:p>
            <a:r>
              <a:rPr lang="ru-RU" dirty="0"/>
              <a:t>В каждой пятой компании есть специальные бонусы для руководства, которые зависят от выполнения </a:t>
            </a:r>
            <a:r>
              <a:rPr lang="en-US" dirty="0"/>
              <a:t>KPI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51</a:t>
            </a:fld>
            <a:endParaRPr lang="ru-RU" dirty="0"/>
          </a:p>
        </p:txBody>
      </p:sp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7A8FFC95-578D-49C5-AB7D-97FC36E9E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234416"/>
              </p:ext>
            </p:extLst>
          </p:nvPr>
        </p:nvGraphicFramePr>
        <p:xfrm>
          <a:off x="4467085" y="1371598"/>
          <a:ext cx="5300662" cy="4845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04794">
                  <a:extLst>
                    <a:ext uri="{9D8B030D-6E8A-4147-A177-3AD203B41FA5}">
                      <a16:colId xmlns:a16="http://schemas.microsoft.com/office/drawing/2014/main" val="6577158"/>
                    </a:ext>
                  </a:extLst>
                </a:gridCol>
                <a:gridCol w="95868">
                  <a:extLst>
                    <a:ext uri="{9D8B030D-6E8A-4147-A177-3AD203B41FA5}">
                      <a16:colId xmlns:a16="http://schemas.microsoft.com/office/drawing/2014/main" val="3693144767"/>
                    </a:ext>
                  </a:extLst>
                </a:gridCol>
              </a:tblGrid>
              <a:tr h="6056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Да, действует долгосрочная бонусная программа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3536793"/>
                  </a:ext>
                </a:extLst>
              </a:tr>
              <a:tr h="6056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Да, действует краткосрочная бонусная программа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9244109"/>
                  </a:ext>
                </a:extLst>
              </a:tr>
              <a:tr h="6056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Да, действует комбинированная система бонусов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286105"/>
                  </a:ext>
                </a:extLst>
              </a:tr>
              <a:tr h="6056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Да, предусмотрены индивидуальные бонусные условия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831196"/>
                  </a:ext>
                </a:extLst>
              </a:tr>
              <a:tr h="6056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Бонусы предусмотрены, но в рамках общей системы оплаты труда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33268"/>
                  </a:ext>
                </a:extLst>
              </a:tr>
              <a:tr h="6056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Предусмотрены опционные программы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120290"/>
                  </a:ext>
                </a:extLst>
              </a:tr>
              <a:tr h="6056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Зависит от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KPI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2004001"/>
                  </a:ext>
                </a:extLst>
              </a:tr>
              <a:tr h="6056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Нет, специальных бонусных программ нет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0002429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1F19A98-A461-4FFB-A18E-123511E3DFE9}"/>
              </a:ext>
            </a:extLst>
          </p:cNvPr>
          <p:cNvSpPr txBox="1"/>
          <p:nvPr/>
        </p:nvSpPr>
        <p:spPr>
          <a:xfrm>
            <a:off x="4467085" y="635000"/>
            <a:ext cx="700956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Есть ли у вас специальные бонусные программы для топ-менеджмента?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F65A8D4-5439-4B19-8A16-F0C342EF7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0195776"/>
              </p:ext>
            </p:extLst>
          </p:nvPr>
        </p:nvGraphicFramePr>
        <p:xfrm>
          <a:off x="9454393" y="1371598"/>
          <a:ext cx="2168488" cy="485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Нижний колонтитул 43">
            <a:extLst>
              <a:ext uri="{FF2B5EF4-FFF2-40B4-BE49-F238E27FC236}">
                <a16:creationId xmlns:a16="http://schemas.microsoft.com/office/drawing/2014/main" id="{BDB60EF8-05DA-4B3E-92E5-450DDAB62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9"/>
            <a:ext cx="10873936" cy="138499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2C7F8AC9-F4EF-4340-BCE8-4EF3A7037C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725" y="327025"/>
            <a:ext cx="3749675" cy="16510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3FF1A900-52AA-4728-9DAD-E864001662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306" y="4028367"/>
            <a:ext cx="3877682" cy="984885"/>
          </a:xfrm>
        </p:spPr>
        <p:txBody>
          <a:bodyPr/>
          <a:lstStyle/>
          <a:p>
            <a:r>
              <a:rPr lang="ru-RU" sz="1600" dirty="0"/>
              <a:t>При этом каждый второй представитель бизнеса заявляет, что в их компаниях таких программ нет</a:t>
            </a:r>
          </a:p>
        </p:txBody>
      </p:sp>
    </p:spTree>
    <p:extLst>
      <p:ext uri="{BB962C8B-B14F-4D97-AF65-F5344CB8AC3E}">
        <p14:creationId xmlns:p14="http://schemas.microsoft.com/office/powerpoint/2010/main" val="75622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A82B4D-FE50-1CBC-20CF-208E3CC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6" y="640064"/>
            <a:ext cx="3749094" cy="3110082"/>
          </a:xfrm>
        </p:spPr>
        <p:txBody>
          <a:bodyPr/>
          <a:lstStyle/>
          <a:p>
            <a:r>
              <a:rPr lang="ru-RU" sz="2800" dirty="0"/>
              <a:t>4 из 10 представителей </a:t>
            </a:r>
            <a:r>
              <a:rPr lang="en-US" sz="2800" dirty="0"/>
              <a:t>HR-</a:t>
            </a:r>
            <a:r>
              <a:rPr lang="ru-RU" sz="2800" dirty="0"/>
              <a:t>функции заявляют о наличие бонусов для топ-менеджмента, которые зависят от выполнения </a:t>
            </a:r>
            <a:r>
              <a:rPr lang="en-US" sz="2800" dirty="0"/>
              <a:t>KPI</a:t>
            </a:r>
            <a:endParaRPr lang="ru-RU" sz="28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52</a:t>
            </a:fld>
            <a:endParaRPr lang="ru-RU" dirty="0"/>
          </a:p>
        </p:txBody>
      </p:sp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7A8FFC95-578D-49C5-AB7D-97FC36E9E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852852"/>
              </p:ext>
            </p:extLst>
          </p:nvPr>
        </p:nvGraphicFramePr>
        <p:xfrm>
          <a:off x="4296698" y="1517248"/>
          <a:ext cx="7554995" cy="46993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1998">
                  <a:extLst>
                    <a:ext uri="{9D8B030D-6E8A-4147-A177-3AD203B41FA5}">
                      <a16:colId xmlns:a16="http://schemas.microsoft.com/office/drawing/2014/main" val="6577158"/>
                    </a:ext>
                  </a:extLst>
                </a:gridCol>
                <a:gridCol w="1378319">
                  <a:extLst>
                    <a:ext uri="{9D8B030D-6E8A-4147-A177-3AD203B41FA5}">
                      <a16:colId xmlns:a16="http://schemas.microsoft.com/office/drawing/2014/main" val="3693144767"/>
                    </a:ext>
                  </a:extLst>
                </a:gridCol>
                <a:gridCol w="1572339">
                  <a:extLst>
                    <a:ext uri="{9D8B030D-6E8A-4147-A177-3AD203B41FA5}">
                      <a16:colId xmlns:a16="http://schemas.microsoft.com/office/drawing/2014/main" val="1971203597"/>
                    </a:ext>
                  </a:extLst>
                </a:gridCol>
                <a:gridCol w="1572339">
                  <a:extLst>
                    <a:ext uri="{9D8B030D-6E8A-4147-A177-3AD203B41FA5}">
                      <a16:colId xmlns:a16="http://schemas.microsoft.com/office/drawing/2014/main" val="423377082"/>
                    </a:ext>
                  </a:extLst>
                </a:gridCol>
              </a:tblGrid>
              <a:tr h="587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Да, действует долгосрочная бонусная программа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3536793"/>
                  </a:ext>
                </a:extLst>
              </a:tr>
              <a:tr h="587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Да, действует краткосрочная бонусная программа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0571419"/>
                  </a:ext>
                </a:extLst>
              </a:tr>
              <a:tr h="587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Да, действует комбинированная система бонусов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7411204"/>
                  </a:ext>
                </a:extLst>
              </a:tr>
              <a:tr h="587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Да, предусмотрены индивидуальные бонусные условия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831196"/>
                  </a:ext>
                </a:extLst>
              </a:tr>
              <a:tr h="587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Бонусы предусмотрены, но в рамках общей системы оплаты труда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33268"/>
                  </a:ext>
                </a:extLst>
              </a:tr>
              <a:tr h="587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Предусмотрены опционные программы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120290"/>
                  </a:ext>
                </a:extLst>
              </a:tr>
              <a:tr h="587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Зависит от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KPI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2004001"/>
                  </a:ext>
                </a:extLst>
              </a:tr>
              <a:tr h="587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Нет, специальных бонусных программ нет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0002429"/>
                  </a:ext>
                </a:extLst>
              </a:tr>
            </a:tbl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F65A8D4-5439-4B19-8A16-F0C342EF7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0352579"/>
              </p:ext>
            </p:extLst>
          </p:nvPr>
        </p:nvGraphicFramePr>
        <p:xfrm>
          <a:off x="7313797" y="1517055"/>
          <a:ext cx="1531820" cy="469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Нижний колонтитул 43">
            <a:extLst>
              <a:ext uri="{FF2B5EF4-FFF2-40B4-BE49-F238E27FC236}">
                <a16:creationId xmlns:a16="http://schemas.microsoft.com/office/drawing/2014/main" id="{BDB60EF8-05DA-4B3E-92E5-450DDAB62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9"/>
            <a:ext cx="10873936" cy="138499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2C7F8AC9-F4EF-4340-BCE8-4EF3A7037C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725" y="327025"/>
            <a:ext cx="3749675" cy="16510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8907CA43-A609-4558-8407-8A264B8596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3929717"/>
              </p:ext>
            </p:extLst>
          </p:nvPr>
        </p:nvGraphicFramePr>
        <p:xfrm>
          <a:off x="8763287" y="1517055"/>
          <a:ext cx="1531820" cy="469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868AA1B7-F010-4CA8-8550-38B07851AB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6040988"/>
              </p:ext>
            </p:extLst>
          </p:nvPr>
        </p:nvGraphicFramePr>
        <p:xfrm>
          <a:off x="10317896" y="1517248"/>
          <a:ext cx="1531820" cy="469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614642D-85BC-43C6-90A6-3C14664DBB59}"/>
              </a:ext>
            </a:extLst>
          </p:cNvPr>
          <p:cNvSpPr txBox="1"/>
          <p:nvPr/>
        </p:nvSpPr>
        <p:spPr>
          <a:xfrm>
            <a:off x="7024840" y="1145576"/>
            <a:ext cx="14202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Юридическое руководство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136A8A-886E-4FFE-8888-5DB74DB9DA4D}"/>
              </a:ext>
            </a:extLst>
          </p:cNvPr>
          <p:cNvSpPr txBox="1"/>
          <p:nvPr/>
        </p:nvSpPr>
        <p:spPr>
          <a:xfrm>
            <a:off x="8339622" y="1242360"/>
            <a:ext cx="1420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+mj-lt"/>
              </a:rPr>
              <a:t>HR</a:t>
            </a:r>
            <a:endParaRPr lang="ru-RU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2A362C-586F-4264-93E3-8945F2E39387}"/>
              </a:ext>
            </a:extLst>
          </p:cNvPr>
          <p:cNvSpPr txBox="1"/>
          <p:nvPr/>
        </p:nvSpPr>
        <p:spPr>
          <a:xfrm>
            <a:off x="9921081" y="1234864"/>
            <a:ext cx="1420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Кадры</a:t>
            </a:r>
          </a:p>
        </p:txBody>
      </p:sp>
      <p:sp>
        <p:nvSpPr>
          <p:cNvPr id="19" name="Скругленный прямоугольник 55">
            <a:extLst>
              <a:ext uri="{FF2B5EF4-FFF2-40B4-BE49-F238E27FC236}">
                <a16:creationId xmlns:a16="http://schemas.microsoft.com/office/drawing/2014/main" id="{D5CCEBA2-CD36-4FA0-8CA1-D3156F567AF5}"/>
              </a:ext>
            </a:extLst>
          </p:cNvPr>
          <p:cNvSpPr/>
          <p:nvPr/>
        </p:nvSpPr>
        <p:spPr>
          <a:xfrm>
            <a:off x="10560050" y="288357"/>
            <a:ext cx="10835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роли 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3BE389C-2D7E-4853-8DA5-B147D3AA15EF}"/>
              </a:ext>
            </a:extLst>
          </p:cNvPr>
          <p:cNvCxnSpPr>
            <a:cxnSpLocks/>
          </p:cNvCxnSpPr>
          <p:nvPr/>
        </p:nvCxnSpPr>
        <p:spPr>
          <a:xfrm>
            <a:off x="8881667" y="2808212"/>
            <a:ext cx="0" cy="377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5A4E1FB3-51D7-48C2-99B8-56AB16562D09}"/>
              </a:ext>
            </a:extLst>
          </p:cNvPr>
          <p:cNvCxnSpPr/>
          <p:nvPr/>
        </p:nvCxnSpPr>
        <p:spPr>
          <a:xfrm>
            <a:off x="10419892" y="5692810"/>
            <a:ext cx="0" cy="469900"/>
          </a:xfrm>
          <a:prstGeom prst="line">
            <a:avLst/>
          </a:prstGeom>
          <a:ln>
            <a:solidFill>
              <a:srgbClr val="9EA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121ADFF-DFBF-4A10-925C-4E44DD1D8CA1}"/>
              </a:ext>
            </a:extLst>
          </p:cNvPr>
          <p:cNvSpPr txBox="1"/>
          <p:nvPr/>
        </p:nvSpPr>
        <p:spPr>
          <a:xfrm>
            <a:off x="4290916" y="635000"/>
            <a:ext cx="700956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Есть ли у вас специальные бонусные программы для топ-менеджмента?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FF14E24-035E-403B-A16D-1F6F9277C906}"/>
              </a:ext>
            </a:extLst>
          </p:cNvPr>
          <p:cNvCxnSpPr>
            <a:cxnSpLocks/>
          </p:cNvCxnSpPr>
          <p:nvPr/>
        </p:nvCxnSpPr>
        <p:spPr>
          <a:xfrm>
            <a:off x="10423075" y="2215675"/>
            <a:ext cx="0" cy="377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5182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A82B4D-FE50-1CBC-20CF-208E3CC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6" y="640064"/>
            <a:ext cx="3950610" cy="3332259"/>
          </a:xfrm>
        </p:spPr>
        <p:txBody>
          <a:bodyPr/>
          <a:lstStyle/>
          <a:p>
            <a:r>
              <a:rPr lang="ru-RU" dirty="0"/>
              <a:t>В 3 из 10 компаний с численностью </a:t>
            </a:r>
            <a:br>
              <a:rPr lang="en-US" dirty="0"/>
            </a:br>
            <a:r>
              <a:rPr lang="ru-RU" dirty="0"/>
              <a:t>от 250 до 1000 сотрудников есть бонусы для руководства, зависящие от выполнения </a:t>
            </a:r>
            <a:r>
              <a:rPr lang="en-US" dirty="0"/>
              <a:t>KPI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53</a:t>
            </a:fld>
            <a:endParaRPr lang="ru-RU" dirty="0"/>
          </a:p>
        </p:txBody>
      </p:sp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7A8FFC95-578D-49C5-AB7D-97FC36E9E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815715"/>
              </p:ext>
            </p:extLst>
          </p:nvPr>
        </p:nvGraphicFramePr>
        <p:xfrm>
          <a:off x="4296698" y="1517248"/>
          <a:ext cx="7554995" cy="46993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1998">
                  <a:extLst>
                    <a:ext uri="{9D8B030D-6E8A-4147-A177-3AD203B41FA5}">
                      <a16:colId xmlns:a16="http://schemas.microsoft.com/office/drawing/2014/main" val="6577158"/>
                    </a:ext>
                  </a:extLst>
                </a:gridCol>
                <a:gridCol w="1378319">
                  <a:extLst>
                    <a:ext uri="{9D8B030D-6E8A-4147-A177-3AD203B41FA5}">
                      <a16:colId xmlns:a16="http://schemas.microsoft.com/office/drawing/2014/main" val="3693144767"/>
                    </a:ext>
                  </a:extLst>
                </a:gridCol>
                <a:gridCol w="1572339">
                  <a:extLst>
                    <a:ext uri="{9D8B030D-6E8A-4147-A177-3AD203B41FA5}">
                      <a16:colId xmlns:a16="http://schemas.microsoft.com/office/drawing/2014/main" val="1971203597"/>
                    </a:ext>
                  </a:extLst>
                </a:gridCol>
                <a:gridCol w="1572339">
                  <a:extLst>
                    <a:ext uri="{9D8B030D-6E8A-4147-A177-3AD203B41FA5}">
                      <a16:colId xmlns:a16="http://schemas.microsoft.com/office/drawing/2014/main" val="423377082"/>
                    </a:ext>
                  </a:extLst>
                </a:gridCol>
              </a:tblGrid>
              <a:tr h="587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Да, действует долгосрочная бонусная программа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3536793"/>
                  </a:ext>
                </a:extLst>
              </a:tr>
              <a:tr h="587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Да, действует краткосрочная бонусная программа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0571419"/>
                  </a:ext>
                </a:extLst>
              </a:tr>
              <a:tr h="587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Да, действует комбинированная система бонусов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7411204"/>
                  </a:ext>
                </a:extLst>
              </a:tr>
              <a:tr h="587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Да, предусмотрены индивидуальные бонусные условия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831196"/>
                  </a:ext>
                </a:extLst>
              </a:tr>
              <a:tr h="587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Бонусы предусмотрены, но в рамках общей системы оплаты труда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33268"/>
                  </a:ext>
                </a:extLst>
              </a:tr>
              <a:tr h="587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Предусмотрены опционные программы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120290"/>
                  </a:ext>
                </a:extLst>
              </a:tr>
              <a:tr h="587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Зависит от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KPI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2004001"/>
                  </a:ext>
                </a:extLst>
              </a:tr>
              <a:tr h="587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Нет, специальных бонусных программ нет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h sans" pitchFamily="2" charset="-5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0002429"/>
                  </a:ext>
                </a:extLst>
              </a:tr>
            </a:tbl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F65A8D4-5439-4B19-8A16-F0C342EF7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3099620"/>
              </p:ext>
            </p:extLst>
          </p:nvPr>
        </p:nvGraphicFramePr>
        <p:xfrm>
          <a:off x="7313797" y="1517055"/>
          <a:ext cx="1588120" cy="469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Нижний колонтитул 43">
            <a:extLst>
              <a:ext uri="{FF2B5EF4-FFF2-40B4-BE49-F238E27FC236}">
                <a16:creationId xmlns:a16="http://schemas.microsoft.com/office/drawing/2014/main" id="{BDB60EF8-05DA-4B3E-92E5-450DDAB62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9"/>
            <a:ext cx="10873936" cy="138499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2C7F8AC9-F4EF-4340-BCE8-4EF3A7037C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725" y="327025"/>
            <a:ext cx="3749675" cy="16510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8907CA43-A609-4558-8407-8A264B8596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5035235"/>
              </p:ext>
            </p:extLst>
          </p:nvPr>
        </p:nvGraphicFramePr>
        <p:xfrm>
          <a:off x="8763288" y="1517055"/>
          <a:ext cx="1276062" cy="469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868AA1B7-F010-4CA8-8550-38B07851AB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8015197"/>
              </p:ext>
            </p:extLst>
          </p:nvPr>
        </p:nvGraphicFramePr>
        <p:xfrm>
          <a:off x="10317896" y="1517248"/>
          <a:ext cx="1170945" cy="469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29410474-6B0A-415B-8711-D99B9D5D3BEB}"/>
              </a:ext>
            </a:extLst>
          </p:cNvPr>
          <p:cNvSpPr txBox="1"/>
          <p:nvPr/>
        </p:nvSpPr>
        <p:spPr>
          <a:xfrm>
            <a:off x="6982874" y="1268994"/>
            <a:ext cx="1420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До 250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C7CBF1-B515-4FFE-B728-111D5741504E}"/>
              </a:ext>
            </a:extLst>
          </p:cNvPr>
          <p:cNvSpPr txBox="1"/>
          <p:nvPr/>
        </p:nvSpPr>
        <p:spPr>
          <a:xfrm>
            <a:off x="8389692" y="1258375"/>
            <a:ext cx="1420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До 1000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E2AACF-CCA4-4DAE-8A69-6D697860CF48}"/>
              </a:ext>
            </a:extLst>
          </p:cNvPr>
          <p:cNvSpPr txBox="1"/>
          <p:nvPr/>
        </p:nvSpPr>
        <p:spPr>
          <a:xfrm>
            <a:off x="9921081" y="1261498"/>
            <a:ext cx="1420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Более 1000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B734B146-4ADF-438D-B2E8-AABFB78A46C5}"/>
              </a:ext>
            </a:extLst>
          </p:cNvPr>
          <p:cNvCxnSpPr>
            <a:cxnSpLocks/>
          </p:cNvCxnSpPr>
          <p:nvPr/>
        </p:nvCxnSpPr>
        <p:spPr>
          <a:xfrm>
            <a:off x="10396756" y="2799550"/>
            <a:ext cx="0" cy="373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BAE64FEC-5BA5-429F-B849-9DDB605D9DFD}"/>
              </a:ext>
            </a:extLst>
          </p:cNvPr>
          <p:cNvCxnSpPr/>
          <p:nvPr/>
        </p:nvCxnSpPr>
        <p:spPr>
          <a:xfrm>
            <a:off x="8867075" y="5681982"/>
            <a:ext cx="0" cy="469900"/>
          </a:xfrm>
          <a:prstGeom prst="line">
            <a:avLst/>
          </a:prstGeom>
          <a:ln>
            <a:solidFill>
              <a:srgbClr val="9EA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5B254C6-AB79-4B23-9E6E-C97181399A3A}"/>
              </a:ext>
            </a:extLst>
          </p:cNvPr>
          <p:cNvSpPr txBox="1"/>
          <p:nvPr/>
        </p:nvSpPr>
        <p:spPr>
          <a:xfrm>
            <a:off x="4290916" y="635000"/>
            <a:ext cx="700956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Есть ли у вас специальные бонусные программы для топ-менеджмента?</a:t>
            </a:r>
          </a:p>
        </p:txBody>
      </p:sp>
      <p:sp>
        <p:nvSpPr>
          <p:cNvPr id="29" name="Скругленный прямоугольник 55">
            <a:extLst>
              <a:ext uri="{FF2B5EF4-FFF2-40B4-BE49-F238E27FC236}">
                <a16:creationId xmlns:a16="http://schemas.microsoft.com/office/drawing/2014/main" id="{696ECB2C-8FFD-424E-8D28-BBA63617ABC4}"/>
              </a:ext>
            </a:extLst>
          </p:cNvPr>
          <p:cNvSpPr/>
          <p:nvPr/>
        </p:nvSpPr>
        <p:spPr>
          <a:xfrm>
            <a:off x="9912350" y="288357"/>
            <a:ext cx="17312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численности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672CDAD-E31A-46A3-8432-6BBE51D10705}"/>
              </a:ext>
            </a:extLst>
          </p:cNvPr>
          <p:cNvCxnSpPr>
            <a:cxnSpLocks/>
          </p:cNvCxnSpPr>
          <p:nvPr/>
        </p:nvCxnSpPr>
        <p:spPr>
          <a:xfrm flipH="1">
            <a:off x="8833960" y="2186276"/>
            <a:ext cx="3673" cy="379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687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FE2A3B26-0562-42B6-BDBF-029C6CA31E41}"/>
              </a:ext>
            </a:extLst>
          </p:cNvPr>
          <p:cNvSpPr txBox="1"/>
          <p:nvPr/>
        </p:nvSpPr>
        <p:spPr>
          <a:xfrm>
            <a:off x="4467600" y="633600"/>
            <a:ext cx="7430751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Как бы вы охарактеризовали текущий средний возраст сотрудников в компании?</a:t>
            </a:r>
          </a:p>
        </p:txBody>
      </p:sp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id="{189D6477-2F64-400F-B1FC-55504F5A1563}"/>
              </a:ext>
            </a:extLst>
          </p:cNvPr>
          <p:cNvGraphicFramePr>
            <a:graphicFrameLocks noGrp="1"/>
          </p:cNvGraphicFramePr>
          <p:nvPr/>
        </p:nvGraphicFramePr>
        <p:xfrm>
          <a:off x="4467600" y="1963502"/>
          <a:ext cx="7249155" cy="42799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4906">
                  <a:extLst>
                    <a:ext uri="{9D8B030D-6E8A-4147-A177-3AD203B41FA5}">
                      <a16:colId xmlns:a16="http://schemas.microsoft.com/office/drawing/2014/main" val="1066807684"/>
                    </a:ext>
                  </a:extLst>
                </a:gridCol>
                <a:gridCol w="4824249">
                  <a:extLst>
                    <a:ext uri="{9D8B030D-6E8A-4147-A177-3AD203B41FA5}">
                      <a16:colId xmlns:a16="http://schemas.microsoft.com/office/drawing/2014/main" val="2913616190"/>
                    </a:ext>
                  </a:extLst>
                </a:gridCol>
              </a:tblGrid>
              <a:tr h="812051"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r>
                        <a:rPr lang="ru-RU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hh sans Display" pitchFamily="2" charset="-52"/>
                          <a:ea typeface="+mn-ea"/>
                          <a:cs typeface="+mn-cs"/>
                        </a:rPr>
                        <a:t>В целом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929651"/>
                  </a:ext>
                </a:extLst>
              </a:tr>
              <a:tr h="866982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141326"/>
                  </a:ext>
                </a:extLst>
              </a:tr>
              <a:tr h="8669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До 250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417699"/>
                  </a:ext>
                </a:extLst>
              </a:tr>
              <a:tr h="8669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До 1000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719500"/>
                  </a:ext>
                </a:extLst>
              </a:tr>
              <a:tr h="8669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Более 1000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727539"/>
                  </a:ext>
                </a:extLst>
              </a:tr>
            </a:tbl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5A296AC6-8161-436D-B710-74CE165754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2056537"/>
              </p:ext>
            </p:extLst>
          </p:nvPr>
        </p:nvGraphicFramePr>
        <p:xfrm>
          <a:off x="6800850" y="1936673"/>
          <a:ext cx="5050844" cy="427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A82B4D-FE50-1CBC-20CF-208E3CC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6" y="640064"/>
            <a:ext cx="3876476" cy="2916761"/>
          </a:xfrm>
        </p:spPr>
        <p:txBody>
          <a:bodyPr/>
          <a:lstStyle/>
          <a:p>
            <a:r>
              <a:rPr lang="ru-RU" dirty="0">
                <a:latin typeface="hh sans Display" pitchFamily="2" charset="-52"/>
              </a:rPr>
              <a:t>В малом и среднем бизнесе* почти каждый второй сотрудник находится в возрасте от 30 до 39 лет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4A1F354F-4129-4B46-96E3-CAAE84F7B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306" y="327136"/>
            <a:ext cx="3748971" cy="164340"/>
          </a:xfrm>
        </p:spPr>
        <p:txBody>
          <a:bodyPr/>
          <a:lstStyle/>
          <a:p>
            <a:r>
              <a:rPr lang="ru-RU" sz="1000" dirty="0"/>
              <a:t>Актуальные юридические риски в трудовых отношениях</a:t>
            </a:r>
            <a:endParaRPr lang="ru-RU" dirty="0"/>
          </a:p>
        </p:txBody>
      </p:sp>
      <p:sp>
        <p:nvSpPr>
          <p:cNvPr id="18" name="Нижний колонтитул 43">
            <a:extLst>
              <a:ext uri="{FF2B5EF4-FFF2-40B4-BE49-F238E27FC236}">
                <a16:creationId xmlns:a16="http://schemas.microsoft.com/office/drawing/2014/main" id="{1073B5E5-F615-4963-A114-E46FE964F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8"/>
            <a:ext cx="10873936" cy="138500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616775">
                    <a:lumMod val="60000"/>
                    <a:lumOff val="40000"/>
                  </a:srgbClr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*До 250 человек</a:t>
            </a:r>
          </a:p>
        </p:txBody>
      </p:sp>
      <p:sp>
        <p:nvSpPr>
          <p:cNvPr id="24" name="Скругленный прямоугольник 55">
            <a:extLst>
              <a:ext uri="{FF2B5EF4-FFF2-40B4-BE49-F238E27FC236}">
                <a16:creationId xmlns:a16="http://schemas.microsoft.com/office/drawing/2014/main" id="{83DA76ED-2D78-4C07-9AC4-6FF5BFE4D803}"/>
              </a:ext>
            </a:extLst>
          </p:cNvPr>
          <p:cNvSpPr/>
          <p:nvPr/>
        </p:nvSpPr>
        <p:spPr>
          <a:xfrm>
            <a:off x="9912350" y="288357"/>
            <a:ext cx="17312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численности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D06CCC-BB0A-4E74-9F7C-71A3A484197A}"/>
              </a:ext>
            </a:extLst>
          </p:cNvPr>
          <p:cNvSpPr txBox="1"/>
          <p:nvPr/>
        </p:nvSpPr>
        <p:spPr>
          <a:xfrm>
            <a:off x="5652771" y="1083797"/>
            <a:ext cx="2268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30 – 39 лет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FCE01B-035E-4857-9F11-D70797B841A5}"/>
              </a:ext>
            </a:extLst>
          </p:cNvPr>
          <p:cNvSpPr txBox="1"/>
          <p:nvPr/>
        </p:nvSpPr>
        <p:spPr>
          <a:xfrm>
            <a:off x="6716164" y="1080858"/>
            <a:ext cx="2528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 40 – 49 лет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C47CE3-6E19-448E-8C91-51F185E3D726}"/>
              </a:ext>
            </a:extLst>
          </p:cNvPr>
          <p:cNvSpPr txBox="1"/>
          <p:nvPr/>
        </p:nvSpPr>
        <p:spPr>
          <a:xfrm>
            <a:off x="4597975" y="1079080"/>
            <a:ext cx="20758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До 30 лет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F70E9D-3EF7-4C95-B864-0A6F4222F200}"/>
              </a:ext>
            </a:extLst>
          </p:cNvPr>
          <p:cNvSpPr txBox="1"/>
          <p:nvPr/>
        </p:nvSpPr>
        <p:spPr>
          <a:xfrm>
            <a:off x="7813002" y="1080148"/>
            <a:ext cx="27191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>
                <a:solidFill>
                  <a:srgbClr val="616775"/>
                </a:solidFill>
                <a:latin typeface="hh sans"/>
              </a:rPr>
              <a:t>50 – 59 лет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616775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6980AE83-E023-4E0B-AC29-FB08C88A0E95}"/>
              </a:ext>
            </a:extLst>
          </p:cNvPr>
          <p:cNvSpPr/>
          <p:nvPr/>
        </p:nvSpPr>
        <p:spPr>
          <a:xfrm flipH="1">
            <a:off x="7680786" y="1112548"/>
            <a:ext cx="180000" cy="180000"/>
          </a:xfrm>
          <a:prstGeom prst="roundRect">
            <a:avLst/>
          </a:prstGeom>
          <a:solidFill>
            <a:srgbClr val="FF0002"/>
          </a:solidFill>
          <a:ln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34B8CCAA-B5A0-4901-BBF2-67A1E06E5BC0}"/>
              </a:ext>
            </a:extLst>
          </p:cNvPr>
          <p:cNvSpPr/>
          <p:nvPr/>
        </p:nvSpPr>
        <p:spPr>
          <a:xfrm flipH="1">
            <a:off x="5510228" y="1113584"/>
            <a:ext cx="180000" cy="180000"/>
          </a:xfrm>
          <a:prstGeom prst="roundRect">
            <a:avLst/>
          </a:prstGeom>
          <a:solidFill>
            <a:srgbClr val="FF999A"/>
          </a:solidFill>
          <a:ln>
            <a:solidFill>
              <a:srgbClr val="FF999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45A6A120-ECF3-4594-8F3A-F6A3255F9548}"/>
              </a:ext>
            </a:extLst>
          </p:cNvPr>
          <p:cNvSpPr/>
          <p:nvPr/>
        </p:nvSpPr>
        <p:spPr>
          <a:xfrm flipH="1">
            <a:off x="8714026" y="1112459"/>
            <a:ext cx="180000" cy="18000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99C7A60E-A0AF-49E0-9544-96B731246132}"/>
              </a:ext>
            </a:extLst>
          </p:cNvPr>
          <p:cNvSpPr/>
          <p:nvPr/>
        </p:nvSpPr>
        <p:spPr>
          <a:xfrm flipH="1">
            <a:off x="4467829" y="1387838"/>
            <a:ext cx="180000" cy="180000"/>
          </a:xfrm>
          <a:prstGeom prst="roundRect">
            <a:avLst/>
          </a:prstGeom>
          <a:solidFill>
            <a:srgbClr val="8A8881"/>
          </a:solidFill>
          <a:ln>
            <a:solidFill>
              <a:srgbClr val="8A888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FBCF437-F01D-421A-B375-50C8A2C2AAF8}"/>
              </a:ext>
            </a:extLst>
          </p:cNvPr>
          <p:cNvSpPr txBox="1"/>
          <p:nvPr/>
        </p:nvSpPr>
        <p:spPr>
          <a:xfrm>
            <a:off x="4616869" y="1353334"/>
            <a:ext cx="5094896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Средний возраст существенно различается по подразделениям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BEAE879E-35C1-415E-8582-5243492096A6}"/>
              </a:ext>
            </a:extLst>
          </p:cNvPr>
          <p:cNvSpPr/>
          <p:nvPr/>
        </p:nvSpPr>
        <p:spPr>
          <a:xfrm flipH="1">
            <a:off x="4467600" y="1113584"/>
            <a:ext cx="180000" cy="18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AC73FF45-35E2-4018-9BA2-93D6D1DFF01D}"/>
              </a:ext>
            </a:extLst>
          </p:cNvPr>
          <p:cNvSpPr/>
          <p:nvPr/>
        </p:nvSpPr>
        <p:spPr>
          <a:xfrm flipH="1">
            <a:off x="6583504" y="1113498"/>
            <a:ext cx="180000" cy="180000"/>
          </a:xfrm>
          <a:prstGeom prst="roundRect">
            <a:avLst/>
          </a:prstGeom>
          <a:solidFill>
            <a:srgbClr val="FF6667"/>
          </a:solidFill>
          <a:ln>
            <a:solidFill>
              <a:srgbClr val="FF666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73415B36-A9A4-4ABB-9DD7-552C1F5F267D}"/>
              </a:ext>
            </a:extLst>
          </p:cNvPr>
          <p:cNvSpPr/>
          <p:nvPr/>
        </p:nvSpPr>
        <p:spPr>
          <a:xfrm flipH="1">
            <a:off x="9275818" y="1387838"/>
            <a:ext cx="180000" cy="180000"/>
          </a:xfrm>
          <a:prstGeom prst="roundRect">
            <a:avLst/>
          </a:prstGeom>
          <a:solidFill>
            <a:srgbClr val="A1A2A9"/>
          </a:solidFill>
          <a:ln>
            <a:solidFill>
              <a:srgbClr val="A1A2A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FB69719-17CF-48C3-977E-DAC53A90EB24}"/>
              </a:ext>
            </a:extLst>
          </p:cNvPr>
          <p:cNvSpPr txBox="1"/>
          <p:nvPr/>
        </p:nvSpPr>
        <p:spPr>
          <a:xfrm>
            <a:off x="9424858" y="1353334"/>
            <a:ext cx="271918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Затрудняюсь ответить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EDC3422-251D-42AD-BFBD-5FAFBEBD38C7}"/>
              </a:ext>
            </a:extLst>
          </p:cNvPr>
          <p:cNvSpPr txBox="1"/>
          <p:nvPr/>
        </p:nvSpPr>
        <p:spPr>
          <a:xfrm>
            <a:off x="8842799" y="1077955"/>
            <a:ext cx="32063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60 лет и старше</a:t>
            </a:r>
          </a:p>
        </p:txBody>
      </p:sp>
    </p:spTree>
    <p:extLst>
      <p:ext uri="{BB962C8B-B14F-4D97-AF65-F5344CB8AC3E}">
        <p14:creationId xmlns:p14="http://schemas.microsoft.com/office/powerpoint/2010/main" val="316659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25A25CB5-C083-4D1A-A161-CF0C329F7D6A}"/>
              </a:ext>
            </a:extLst>
          </p:cNvPr>
          <p:cNvSpPr txBox="1"/>
          <p:nvPr/>
        </p:nvSpPr>
        <p:spPr>
          <a:xfrm>
            <a:off x="4623563" y="1198445"/>
            <a:ext cx="555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Существенных изменений не было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717927-5500-48B8-B41C-C6B836CC6A01}"/>
              </a:ext>
            </a:extLst>
          </p:cNvPr>
          <p:cNvSpPr txBox="1"/>
          <p:nvPr/>
        </p:nvSpPr>
        <p:spPr>
          <a:xfrm>
            <a:off x="4617077" y="894751"/>
            <a:ext cx="4105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Существенно увеличилась (более чем на 15%)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A82B4D-FE50-1CBC-20CF-208E3CC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6" y="640064"/>
            <a:ext cx="3876476" cy="2333396"/>
          </a:xfrm>
        </p:spPr>
        <p:txBody>
          <a:bodyPr/>
          <a:lstStyle/>
          <a:p>
            <a:r>
              <a:rPr lang="ru-RU" sz="2400" dirty="0"/>
              <a:t>4 из 10 представителей бизнеса заявляют, что за последний год </a:t>
            </a:r>
            <a:br>
              <a:rPr lang="ru-RU" sz="2400" dirty="0"/>
            </a:br>
            <a:r>
              <a:rPr lang="ru-RU" sz="2400" dirty="0"/>
              <a:t>в их компаниях </a:t>
            </a:r>
            <a:br>
              <a:rPr lang="ru-RU" sz="2400" dirty="0"/>
            </a:br>
            <a:r>
              <a:rPr lang="ru-RU" sz="2400" dirty="0"/>
              <a:t>не было существенных изменений в численности персонала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4A1F354F-4129-4B46-96E3-CAAE84F7B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306" y="327136"/>
            <a:ext cx="3748971" cy="16434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sp>
        <p:nvSpPr>
          <p:cNvPr id="18" name="Нижний колонтитул 43">
            <a:extLst>
              <a:ext uri="{FF2B5EF4-FFF2-40B4-BE49-F238E27FC236}">
                <a16:creationId xmlns:a16="http://schemas.microsoft.com/office/drawing/2014/main" id="{1073B5E5-F615-4963-A114-E46FE964F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8"/>
            <a:ext cx="10873936" cy="138500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C62FE5-E17A-446C-8091-81F126F4A71B}"/>
              </a:ext>
            </a:extLst>
          </p:cNvPr>
          <p:cNvSpPr txBox="1"/>
          <p:nvPr/>
        </p:nvSpPr>
        <p:spPr>
          <a:xfrm>
            <a:off x="4467600" y="633600"/>
            <a:ext cx="756565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Как изменилась численность сотрудников в вашей компании за последний год?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8B125625-A879-4031-9FFE-F937083A1066}"/>
              </a:ext>
            </a:extLst>
          </p:cNvPr>
          <p:cNvSpPr/>
          <p:nvPr/>
        </p:nvSpPr>
        <p:spPr>
          <a:xfrm flipH="1">
            <a:off x="8474960" y="929255"/>
            <a:ext cx="201600" cy="2016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C5A86543-86B0-4C84-91F1-37B734CD4334}"/>
              </a:ext>
            </a:extLst>
          </p:cNvPr>
          <p:cNvSpPr/>
          <p:nvPr/>
        </p:nvSpPr>
        <p:spPr>
          <a:xfrm flipH="1">
            <a:off x="8479194" y="1233518"/>
            <a:ext cx="201600" cy="201600"/>
          </a:xfrm>
          <a:prstGeom prst="roundRect">
            <a:avLst/>
          </a:prstGeom>
          <a:solidFill>
            <a:srgbClr val="CFCCC2"/>
          </a:solidFill>
          <a:ln>
            <a:solidFill>
              <a:srgbClr val="CFCCC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E01D25-92DF-41A2-8562-145A3BE213A0}"/>
              </a:ext>
            </a:extLst>
          </p:cNvPr>
          <p:cNvSpPr txBox="1"/>
          <p:nvPr/>
        </p:nvSpPr>
        <p:spPr>
          <a:xfrm>
            <a:off x="8645003" y="1201395"/>
            <a:ext cx="37988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Умеренно сократилась (до 15%)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46277DC4-8427-43DF-92F3-A7552B3A26BD}"/>
              </a:ext>
            </a:extLst>
          </p:cNvPr>
          <p:cNvSpPr/>
          <p:nvPr/>
        </p:nvSpPr>
        <p:spPr>
          <a:xfrm flipH="1">
            <a:off x="4458269" y="929255"/>
            <a:ext cx="201600" cy="201600"/>
          </a:xfrm>
          <a:prstGeom prst="roundRect">
            <a:avLst/>
          </a:prstGeom>
          <a:solidFill>
            <a:srgbClr val="FF0002"/>
          </a:solidFill>
          <a:ln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44895E4-0161-4966-AA44-EEE00746CA0A}"/>
              </a:ext>
            </a:extLst>
          </p:cNvPr>
          <p:cNvSpPr/>
          <p:nvPr/>
        </p:nvSpPr>
        <p:spPr>
          <a:xfrm flipH="1">
            <a:off x="4458269" y="1232949"/>
            <a:ext cx="201600" cy="201600"/>
          </a:xfrm>
          <a:prstGeom prst="roundRect">
            <a:avLst/>
          </a:prstGeom>
          <a:solidFill>
            <a:srgbClr val="B8CFDA"/>
          </a:solidFill>
          <a:ln>
            <a:solidFill>
              <a:srgbClr val="B8CFD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8A2968-8AB4-4AAC-828F-C3485B01B7DD}"/>
              </a:ext>
            </a:extLst>
          </p:cNvPr>
          <p:cNvSpPr txBox="1"/>
          <p:nvPr/>
        </p:nvSpPr>
        <p:spPr>
          <a:xfrm>
            <a:off x="8638731" y="894751"/>
            <a:ext cx="3613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Умеренно увеличилась (до 15%)</a:t>
            </a:r>
          </a:p>
        </p:txBody>
      </p:sp>
      <p:graphicFrame>
        <p:nvGraphicFramePr>
          <p:cNvPr id="35" name="Таблица 34">
            <a:extLst>
              <a:ext uri="{FF2B5EF4-FFF2-40B4-BE49-F238E27FC236}">
                <a16:creationId xmlns:a16="http://schemas.microsoft.com/office/drawing/2014/main" id="{8D6B0C87-2A90-47A9-BBCD-6F5555853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949807"/>
              </p:ext>
            </p:extLst>
          </p:nvPr>
        </p:nvGraphicFramePr>
        <p:xfrm>
          <a:off x="4467600" y="1963500"/>
          <a:ext cx="7249155" cy="4260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5556">
                  <a:extLst>
                    <a:ext uri="{9D8B030D-6E8A-4147-A177-3AD203B41FA5}">
                      <a16:colId xmlns:a16="http://schemas.microsoft.com/office/drawing/2014/main" val="1066807684"/>
                    </a:ext>
                  </a:extLst>
                </a:gridCol>
                <a:gridCol w="5033599">
                  <a:extLst>
                    <a:ext uri="{9D8B030D-6E8A-4147-A177-3AD203B41FA5}">
                      <a16:colId xmlns:a16="http://schemas.microsoft.com/office/drawing/2014/main" val="2913616190"/>
                    </a:ext>
                  </a:extLst>
                </a:gridCol>
              </a:tblGrid>
              <a:tr h="806605"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r>
                        <a:rPr lang="ru-RU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hh sans Display" pitchFamily="2" charset="-52"/>
                          <a:ea typeface="+mn-ea"/>
                          <a:cs typeface="+mn-cs"/>
                        </a:rPr>
                        <a:t>В целом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929651"/>
                  </a:ext>
                </a:extLst>
              </a:tr>
              <a:tr h="899690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793222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Юридическое руководство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144120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417699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Кадры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727539"/>
                  </a:ext>
                </a:extLst>
              </a:tr>
            </a:tbl>
          </a:graphicData>
        </a:graphic>
      </p:graphicFrame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978C41FD-5533-4F37-8865-B119F1573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4508318"/>
              </p:ext>
            </p:extLst>
          </p:nvPr>
        </p:nvGraphicFramePr>
        <p:xfrm>
          <a:off x="6581954" y="1936673"/>
          <a:ext cx="5269740" cy="427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C119F51-E562-4F16-B826-E4924301BB17}"/>
              </a:ext>
            </a:extLst>
          </p:cNvPr>
          <p:cNvSpPr txBox="1"/>
          <p:nvPr/>
        </p:nvSpPr>
        <p:spPr>
          <a:xfrm>
            <a:off x="4627682" y="1502292"/>
            <a:ext cx="555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Существенно сократилась (более чем на 15%)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1B338997-F06C-40B6-B3AA-ED00DBB25675}"/>
              </a:ext>
            </a:extLst>
          </p:cNvPr>
          <p:cNvSpPr/>
          <p:nvPr/>
        </p:nvSpPr>
        <p:spPr>
          <a:xfrm flipH="1">
            <a:off x="4462388" y="1536796"/>
            <a:ext cx="201600" cy="201600"/>
          </a:xfrm>
          <a:prstGeom prst="roundRect">
            <a:avLst/>
          </a:prstGeom>
          <a:solidFill>
            <a:srgbClr val="8A8881"/>
          </a:solidFill>
          <a:ln>
            <a:solidFill>
              <a:srgbClr val="8A888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5" name="Скругленный прямоугольник 55">
            <a:extLst>
              <a:ext uri="{FF2B5EF4-FFF2-40B4-BE49-F238E27FC236}">
                <a16:creationId xmlns:a16="http://schemas.microsoft.com/office/drawing/2014/main" id="{F0E962E6-EA83-4F15-8ABC-A8114E9EAEF6}"/>
              </a:ext>
            </a:extLst>
          </p:cNvPr>
          <p:cNvSpPr/>
          <p:nvPr/>
        </p:nvSpPr>
        <p:spPr>
          <a:xfrm>
            <a:off x="10560050" y="288357"/>
            <a:ext cx="10835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роли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2E4A76-DD62-4683-A9C4-1140C413474C}"/>
              </a:ext>
            </a:extLst>
          </p:cNvPr>
          <p:cNvSpPr txBox="1"/>
          <p:nvPr/>
        </p:nvSpPr>
        <p:spPr>
          <a:xfrm>
            <a:off x="274638" y="3763963"/>
            <a:ext cx="3814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hh sans" pitchFamily="2" charset="-52"/>
              </a:rPr>
              <a:t>При этом около трети представителей </a:t>
            </a:r>
            <a:r>
              <a:rPr lang="en-US" dirty="0">
                <a:latin typeface="hh sans" pitchFamily="2" charset="-52"/>
              </a:rPr>
              <a:t>HR</a:t>
            </a:r>
            <a:r>
              <a:rPr lang="ru-RU" dirty="0">
                <a:latin typeface="hh sans" pitchFamily="2" charset="-52"/>
              </a:rPr>
              <a:t> (31%)  и кадров (33%) заявляют о росте численности персонала за последний год </a:t>
            </a:r>
          </a:p>
        </p:txBody>
      </p:sp>
    </p:spTree>
    <p:extLst>
      <p:ext uri="{BB962C8B-B14F-4D97-AF65-F5344CB8AC3E}">
        <p14:creationId xmlns:p14="http://schemas.microsoft.com/office/powerpoint/2010/main" val="2140125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25A25CB5-C083-4D1A-A161-CF0C329F7D6A}"/>
              </a:ext>
            </a:extLst>
          </p:cNvPr>
          <p:cNvSpPr txBox="1"/>
          <p:nvPr/>
        </p:nvSpPr>
        <p:spPr>
          <a:xfrm>
            <a:off x="4623563" y="1198445"/>
            <a:ext cx="555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Существенных изменений не было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717927-5500-48B8-B41C-C6B836CC6A01}"/>
              </a:ext>
            </a:extLst>
          </p:cNvPr>
          <p:cNvSpPr txBox="1"/>
          <p:nvPr/>
        </p:nvSpPr>
        <p:spPr>
          <a:xfrm>
            <a:off x="4617077" y="894751"/>
            <a:ext cx="4105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Существенно увеличилась (более чем на 15%)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A82B4D-FE50-1CBC-20CF-208E3CC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6" y="640064"/>
            <a:ext cx="3876476" cy="2333396"/>
          </a:xfrm>
        </p:spPr>
        <p:txBody>
          <a:bodyPr/>
          <a:lstStyle/>
          <a:p>
            <a:r>
              <a:rPr lang="ru-RU" sz="2400" dirty="0"/>
              <a:t>О росте численности персонала </a:t>
            </a:r>
            <a:br>
              <a:rPr lang="ru-RU" sz="2400" dirty="0"/>
            </a:br>
            <a:r>
              <a:rPr lang="ru-RU" sz="2400" dirty="0"/>
              <a:t>чаще всего заявляли представители сегмента компаний с численностью от 250 до 1000 сотрудников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4A1F354F-4129-4B46-96E3-CAAE84F7B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306" y="327136"/>
            <a:ext cx="3748971" cy="16434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sp>
        <p:nvSpPr>
          <p:cNvPr id="18" name="Нижний колонтитул 43">
            <a:extLst>
              <a:ext uri="{FF2B5EF4-FFF2-40B4-BE49-F238E27FC236}">
                <a16:creationId xmlns:a16="http://schemas.microsoft.com/office/drawing/2014/main" id="{1073B5E5-F615-4963-A114-E46FE964F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8"/>
            <a:ext cx="10873936" cy="138500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C62FE5-E17A-446C-8091-81F126F4A71B}"/>
              </a:ext>
            </a:extLst>
          </p:cNvPr>
          <p:cNvSpPr txBox="1"/>
          <p:nvPr/>
        </p:nvSpPr>
        <p:spPr>
          <a:xfrm>
            <a:off x="4467600" y="633600"/>
            <a:ext cx="756565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Как изменилась численность сотрудников в вашей компании за последний год?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8B125625-A879-4031-9FFE-F937083A1066}"/>
              </a:ext>
            </a:extLst>
          </p:cNvPr>
          <p:cNvSpPr/>
          <p:nvPr/>
        </p:nvSpPr>
        <p:spPr>
          <a:xfrm flipH="1">
            <a:off x="8474960" y="929255"/>
            <a:ext cx="201600" cy="2016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C5A86543-86B0-4C84-91F1-37B734CD4334}"/>
              </a:ext>
            </a:extLst>
          </p:cNvPr>
          <p:cNvSpPr/>
          <p:nvPr/>
        </p:nvSpPr>
        <p:spPr>
          <a:xfrm flipH="1">
            <a:off x="8479194" y="1233518"/>
            <a:ext cx="201600" cy="201600"/>
          </a:xfrm>
          <a:prstGeom prst="roundRect">
            <a:avLst/>
          </a:prstGeom>
          <a:solidFill>
            <a:srgbClr val="CFCCC2"/>
          </a:solidFill>
          <a:ln>
            <a:solidFill>
              <a:srgbClr val="CFCCC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E01D25-92DF-41A2-8562-145A3BE213A0}"/>
              </a:ext>
            </a:extLst>
          </p:cNvPr>
          <p:cNvSpPr txBox="1"/>
          <p:nvPr/>
        </p:nvSpPr>
        <p:spPr>
          <a:xfrm>
            <a:off x="8645003" y="1201395"/>
            <a:ext cx="37988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Умеренно сократилась (до 15%)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46277DC4-8427-43DF-92F3-A7552B3A26BD}"/>
              </a:ext>
            </a:extLst>
          </p:cNvPr>
          <p:cNvSpPr/>
          <p:nvPr/>
        </p:nvSpPr>
        <p:spPr>
          <a:xfrm flipH="1">
            <a:off x="4458269" y="929255"/>
            <a:ext cx="201600" cy="201600"/>
          </a:xfrm>
          <a:prstGeom prst="roundRect">
            <a:avLst/>
          </a:prstGeom>
          <a:solidFill>
            <a:srgbClr val="FF0002"/>
          </a:solidFill>
          <a:ln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44895E4-0161-4966-AA44-EEE00746CA0A}"/>
              </a:ext>
            </a:extLst>
          </p:cNvPr>
          <p:cNvSpPr/>
          <p:nvPr/>
        </p:nvSpPr>
        <p:spPr>
          <a:xfrm flipH="1">
            <a:off x="4458269" y="1232949"/>
            <a:ext cx="201600" cy="201600"/>
          </a:xfrm>
          <a:prstGeom prst="roundRect">
            <a:avLst/>
          </a:prstGeom>
          <a:solidFill>
            <a:srgbClr val="B8CFDA"/>
          </a:solidFill>
          <a:ln>
            <a:solidFill>
              <a:srgbClr val="B8CFD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8A2968-8AB4-4AAC-828F-C3485B01B7DD}"/>
              </a:ext>
            </a:extLst>
          </p:cNvPr>
          <p:cNvSpPr txBox="1"/>
          <p:nvPr/>
        </p:nvSpPr>
        <p:spPr>
          <a:xfrm>
            <a:off x="8638731" y="894751"/>
            <a:ext cx="3613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Умеренно увеличилась (до 15%)</a:t>
            </a:r>
          </a:p>
        </p:txBody>
      </p:sp>
      <p:graphicFrame>
        <p:nvGraphicFramePr>
          <p:cNvPr id="35" name="Таблица 34">
            <a:extLst>
              <a:ext uri="{FF2B5EF4-FFF2-40B4-BE49-F238E27FC236}">
                <a16:creationId xmlns:a16="http://schemas.microsoft.com/office/drawing/2014/main" id="{8D6B0C87-2A90-47A9-BBCD-6F5555853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292126"/>
              </p:ext>
            </p:extLst>
          </p:nvPr>
        </p:nvGraphicFramePr>
        <p:xfrm>
          <a:off x="4467600" y="1963500"/>
          <a:ext cx="7249155" cy="4260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5556">
                  <a:extLst>
                    <a:ext uri="{9D8B030D-6E8A-4147-A177-3AD203B41FA5}">
                      <a16:colId xmlns:a16="http://schemas.microsoft.com/office/drawing/2014/main" val="1066807684"/>
                    </a:ext>
                  </a:extLst>
                </a:gridCol>
                <a:gridCol w="5033599">
                  <a:extLst>
                    <a:ext uri="{9D8B030D-6E8A-4147-A177-3AD203B41FA5}">
                      <a16:colId xmlns:a16="http://schemas.microsoft.com/office/drawing/2014/main" val="2913616190"/>
                    </a:ext>
                  </a:extLst>
                </a:gridCol>
              </a:tblGrid>
              <a:tr h="806605"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r>
                        <a:rPr lang="ru-RU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hh sans Display" pitchFamily="2" charset="-52"/>
                          <a:ea typeface="+mn-ea"/>
                          <a:cs typeface="+mn-cs"/>
                        </a:rPr>
                        <a:t>В целом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929651"/>
                  </a:ext>
                </a:extLst>
              </a:tr>
              <a:tr h="899690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793222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До 250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144120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До 1000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417699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h sans" pitchFamily="2" charset="-52"/>
                        </a:rPr>
                        <a:t>Более 1000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727539"/>
                  </a:ext>
                </a:extLst>
              </a:tr>
            </a:tbl>
          </a:graphicData>
        </a:graphic>
      </p:graphicFrame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978C41FD-5533-4F37-8865-B119F1573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4958214"/>
              </p:ext>
            </p:extLst>
          </p:nvPr>
        </p:nvGraphicFramePr>
        <p:xfrm>
          <a:off x="6581954" y="1936673"/>
          <a:ext cx="5269740" cy="427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C119F51-E562-4F16-B826-E4924301BB17}"/>
              </a:ext>
            </a:extLst>
          </p:cNvPr>
          <p:cNvSpPr txBox="1"/>
          <p:nvPr/>
        </p:nvSpPr>
        <p:spPr>
          <a:xfrm>
            <a:off x="4627682" y="1502292"/>
            <a:ext cx="555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Существенно сократилась (более чем на 15%)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1B338997-F06C-40B6-B3AA-ED00DBB25675}"/>
              </a:ext>
            </a:extLst>
          </p:cNvPr>
          <p:cNvSpPr/>
          <p:nvPr/>
        </p:nvSpPr>
        <p:spPr>
          <a:xfrm flipH="1">
            <a:off x="4462388" y="1536796"/>
            <a:ext cx="201600" cy="201600"/>
          </a:xfrm>
          <a:prstGeom prst="roundRect">
            <a:avLst/>
          </a:prstGeom>
          <a:solidFill>
            <a:srgbClr val="8A8881"/>
          </a:solidFill>
          <a:ln>
            <a:solidFill>
              <a:srgbClr val="8A888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6" name="Скругленный прямоугольник 55">
            <a:extLst>
              <a:ext uri="{FF2B5EF4-FFF2-40B4-BE49-F238E27FC236}">
                <a16:creationId xmlns:a16="http://schemas.microsoft.com/office/drawing/2014/main" id="{D900D90E-5005-444E-B281-A14DE39D15E5}"/>
              </a:ext>
            </a:extLst>
          </p:cNvPr>
          <p:cNvSpPr/>
          <p:nvPr/>
        </p:nvSpPr>
        <p:spPr>
          <a:xfrm>
            <a:off x="9912350" y="288357"/>
            <a:ext cx="17312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численности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F79C6B-04FC-4741-B743-066BD98C9B02}"/>
              </a:ext>
            </a:extLst>
          </p:cNvPr>
          <p:cNvSpPr txBox="1"/>
          <p:nvPr/>
        </p:nvSpPr>
        <p:spPr>
          <a:xfrm>
            <a:off x="274638" y="3763963"/>
            <a:ext cx="3814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hh sans" pitchFamily="2" charset="-52"/>
              </a:rPr>
              <a:t>При этом почти в каждой второй компании из сегмента малого и среднего бизнеса (до 250) бизнеса численность персонала не менялась</a:t>
            </a:r>
          </a:p>
        </p:txBody>
      </p:sp>
    </p:spTree>
    <p:extLst>
      <p:ext uri="{BB962C8B-B14F-4D97-AF65-F5344CB8AC3E}">
        <p14:creationId xmlns:p14="http://schemas.microsoft.com/office/powerpoint/2010/main" val="1140053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25A25CB5-C083-4D1A-A161-CF0C329F7D6A}"/>
              </a:ext>
            </a:extLst>
          </p:cNvPr>
          <p:cNvSpPr txBox="1"/>
          <p:nvPr/>
        </p:nvSpPr>
        <p:spPr>
          <a:xfrm>
            <a:off x="4623563" y="1198445"/>
            <a:ext cx="555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Существенных изменений не произошло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717927-5500-48B8-B41C-C6B836CC6A01}"/>
              </a:ext>
            </a:extLst>
          </p:cNvPr>
          <p:cNvSpPr txBox="1"/>
          <p:nvPr/>
        </p:nvSpPr>
        <p:spPr>
          <a:xfrm>
            <a:off x="4617077" y="894751"/>
            <a:ext cx="4105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Коллектив стал заметно моложе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A82B4D-FE50-1CBC-20CF-208E3CC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6" y="640064"/>
            <a:ext cx="3876476" cy="2501262"/>
          </a:xfrm>
        </p:spPr>
        <p:txBody>
          <a:bodyPr/>
          <a:lstStyle/>
          <a:p>
            <a:r>
              <a:rPr lang="ru-RU" dirty="0"/>
              <a:t>Треть представителей компаний заявила об «омоложении» коллектива за последние 2 года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A8F80-98D4-37F8-EDBB-EE7136C0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18A96F-3E87-1947-91B8-9EE526262AFC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4A1F354F-4129-4B46-96E3-CAAE84F7B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306" y="327136"/>
            <a:ext cx="3748971" cy="164340"/>
          </a:xfrm>
        </p:spPr>
        <p:txBody>
          <a:bodyPr/>
          <a:lstStyle/>
          <a:p>
            <a:r>
              <a:rPr lang="ru-RU" dirty="0"/>
              <a:t>Актуальные юридические риски в трудовых отношениях</a:t>
            </a:r>
          </a:p>
        </p:txBody>
      </p:sp>
      <p:sp>
        <p:nvSpPr>
          <p:cNvPr id="18" name="Нижний колонтитул 43">
            <a:extLst>
              <a:ext uri="{FF2B5EF4-FFF2-40B4-BE49-F238E27FC236}">
                <a16:creationId xmlns:a16="http://schemas.microsoft.com/office/drawing/2014/main" id="{1073B5E5-F615-4963-A114-E46FE964F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06" y="6446578"/>
            <a:ext cx="10873936" cy="138500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616775">
                  <a:lumMod val="60000"/>
                  <a:lumOff val="40000"/>
                </a:srgbClr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C62FE5-E17A-446C-8091-81F126F4A71B}"/>
              </a:ext>
            </a:extLst>
          </p:cNvPr>
          <p:cNvSpPr txBox="1"/>
          <p:nvPr/>
        </p:nvSpPr>
        <p:spPr>
          <a:xfrm>
            <a:off x="4467600" y="633600"/>
            <a:ext cx="756565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61677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1"/>
                </a:solidFill>
                <a:latin typeface="hh sans Display" pitchFamily="2" charset="0"/>
              </a:rPr>
              <a:t>Как изменился возрастной состав персонала за последние 2 года?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8B125625-A879-4031-9FFE-F937083A1066}"/>
              </a:ext>
            </a:extLst>
          </p:cNvPr>
          <p:cNvSpPr/>
          <p:nvPr/>
        </p:nvSpPr>
        <p:spPr>
          <a:xfrm flipH="1">
            <a:off x="8084089" y="929255"/>
            <a:ext cx="201600" cy="201600"/>
          </a:xfrm>
          <a:prstGeom prst="roundRect">
            <a:avLst/>
          </a:prstGeom>
          <a:solidFill>
            <a:srgbClr val="FF6667"/>
          </a:solidFill>
          <a:ln>
            <a:solidFill>
              <a:srgbClr val="FF666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C5A86543-86B0-4C84-91F1-37B734CD4334}"/>
              </a:ext>
            </a:extLst>
          </p:cNvPr>
          <p:cNvSpPr/>
          <p:nvPr/>
        </p:nvSpPr>
        <p:spPr>
          <a:xfrm flipH="1">
            <a:off x="8084996" y="1233518"/>
            <a:ext cx="201600" cy="201600"/>
          </a:xfrm>
          <a:prstGeom prst="roundRect">
            <a:avLst/>
          </a:prstGeom>
          <a:solidFill>
            <a:srgbClr val="8A8881"/>
          </a:solidFill>
          <a:ln>
            <a:solidFill>
              <a:srgbClr val="8A888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E01D25-92DF-41A2-8562-145A3BE213A0}"/>
              </a:ext>
            </a:extLst>
          </p:cNvPr>
          <p:cNvSpPr txBox="1"/>
          <p:nvPr/>
        </p:nvSpPr>
        <p:spPr>
          <a:xfrm>
            <a:off x="8250805" y="1201395"/>
            <a:ext cx="37988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Коллектив стал старше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46277DC4-8427-43DF-92F3-A7552B3A26BD}"/>
              </a:ext>
            </a:extLst>
          </p:cNvPr>
          <p:cNvSpPr/>
          <p:nvPr/>
        </p:nvSpPr>
        <p:spPr>
          <a:xfrm flipH="1">
            <a:off x="4458269" y="929255"/>
            <a:ext cx="201600" cy="201600"/>
          </a:xfrm>
          <a:prstGeom prst="roundRect">
            <a:avLst/>
          </a:prstGeom>
          <a:solidFill>
            <a:srgbClr val="FF0002"/>
          </a:solidFill>
          <a:ln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44895E4-0161-4966-AA44-EEE00746CA0A}"/>
              </a:ext>
            </a:extLst>
          </p:cNvPr>
          <p:cNvSpPr/>
          <p:nvPr/>
        </p:nvSpPr>
        <p:spPr>
          <a:xfrm flipH="1">
            <a:off x="4458269" y="1232949"/>
            <a:ext cx="201600" cy="201600"/>
          </a:xfrm>
          <a:prstGeom prst="roundRect">
            <a:avLst/>
          </a:prstGeom>
          <a:solidFill>
            <a:srgbClr val="B8CFDA"/>
          </a:solidFill>
          <a:ln>
            <a:solidFill>
              <a:srgbClr val="B8CFD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8A2968-8AB4-4AAC-828F-C3485B01B7DD}"/>
              </a:ext>
            </a:extLst>
          </p:cNvPr>
          <p:cNvSpPr txBox="1"/>
          <p:nvPr/>
        </p:nvSpPr>
        <p:spPr>
          <a:xfrm>
            <a:off x="8247860" y="894751"/>
            <a:ext cx="3613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Незначительно омолодился</a:t>
            </a:r>
          </a:p>
        </p:txBody>
      </p:sp>
      <p:graphicFrame>
        <p:nvGraphicFramePr>
          <p:cNvPr id="35" name="Таблица 34">
            <a:extLst>
              <a:ext uri="{FF2B5EF4-FFF2-40B4-BE49-F238E27FC236}">
                <a16:creationId xmlns:a16="http://schemas.microsoft.com/office/drawing/2014/main" id="{8D6B0C87-2A90-47A9-BBCD-6F5555853EB3}"/>
              </a:ext>
            </a:extLst>
          </p:cNvPr>
          <p:cNvGraphicFramePr>
            <a:graphicFrameLocks noGrp="1"/>
          </p:cNvGraphicFramePr>
          <p:nvPr/>
        </p:nvGraphicFramePr>
        <p:xfrm>
          <a:off x="4467600" y="1963500"/>
          <a:ext cx="7249155" cy="4260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5556">
                  <a:extLst>
                    <a:ext uri="{9D8B030D-6E8A-4147-A177-3AD203B41FA5}">
                      <a16:colId xmlns:a16="http://schemas.microsoft.com/office/drawing/2014/main" val="1066807684"/>
                    </a:ext>
                  </a:extLst>
                </a:gridCol>
                <a:gridCol w="5033599">
                  <a:extLst>
                    <a:ext uri="{9D8B030D-6E8A-4147-A177-3AD203B41FA5}">
                      <a16:colId xmlns:a16="http://schemas.microsoft.com/office/drawing/2014/main" val="2913616190"/>
                    </a:ext>
                  </a:extLst>
                </a:gridCol>
              </a:tblGrid>
              <a:tr h="806605"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r>
                        <a:rPr lang="ru-RU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hh sans Display" pitchFamily="2" charset="-52"/>
                          <a:ea typeface="+mn-ea"/>
                          <a:cs typeface="+mn-cs"/>
                        </a:rPr>
                        <a:t>В целом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929651"/>
                  </a:ext>
                </a:extLst>
              </a:tr>
              <a:tr h="899690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793222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Юридическое руководство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144120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417699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Кадры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endParaRPr lang="ru-RU" sz="2800" b="0" u="none" strike="noStrike" kern="1200" dirty="0">
                        <a:solidFill>
                          <a:schemeClr val="tx1"/>
                        </a:solidFill>
                        <a:effectLst/>
                        <a:latin typeface="hh sans" pitchFamily="2" charset="-52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727539"/>
                  </a:ext>
                </a:extLst>
              </a:tr>
            </a:tbl>
          </a:graphicData>
        </a:graphic>
      </p:graphicFrame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978C41FD-5533-4F37-8865-B119F1573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9245438"/>
              </p:ext>
            </p:extLst>
          </p:nvPr>
        </p:nvGraphicFramePr>
        <p:xfrm>
          <a:off x="6581954" y="1936673"/>
          <a:ext cx="5269740" cy="427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C119F51-E562-4F16-B826-E4924301BB17}"/>
              </a:ext>
            </a:extLst>
          </p:cNvPr>
          <p:cNvSpPr txBox="1"/>
          <p:nvPr/>
        </p:nvSpPr>
        <p:spPr>
          <a:xfrm>
            <a:off x="4627682" y="1502292"/>
            <a:ext cx="555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6775"/>
                </a:solidFill>
                <a:effectLst/>
                <a:uLnTx/>
                <a:uFillTx/>
                <a:latin typeface="hh sans"/>
                <a:ea typeface="+mn-ea"/>
                <a:cs typeface="+mn-cs"/>
              </a:rPr>
              <a:t>Равное возрастное соотношение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1B338997-F06C-40B6-B3AA-ED00DBB25675}"/>
              </a:ext>
            </a:extLst>
          </p:cNvPr>
          <p:cNvSpPr/>
          <p:nvPr/>
        </p:nvSpPr>
        <p:spPr>
          <a:xfrm flipH="1">
            <a:off x="4462388" y="1536796"/>
            <a:ext cx="201600" cy="20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hh sans"/>
              <a:ea typeface="+mn-ea"/>
              <a:cs typeface="+mn-cs"/>
            </a:endParaRPr>
          </a:p>
        </p:txBody>
      </p:sp>
      <p:sp>
        <p:nvSpPr>
          <p:cNvPr id="25" name="Скругленный прямоугольник 55">
            <a:extLst>
              <a:ext uri="{FF2B5EF4-FFF2-40B4-BE49-F238E27FC236}">
                <a16:creationId xmlns:a16="http://schemas.microsoft.com/office/drawing/2014/main" id="{F0E962E6-EA83-4F15-8ABC-A8114E9EAEF6}"/>
              </a:ext>
            </a:extLst>
          </p:cNvPr>
          <p:cNvSpPr/>
          <p:nvPr/>
        </p:nvSpPr>
        <p:spPr>
          <a:xfrm>
            <a:off x="10560050" y="288357"/>
            <a:ext cx="1083546" cy="261610"/>
          </a:xfrm>
          <a:prstGeom prst="roundRect">
            <a:avLst>
              <a:gd name="adj" fmla="val 13039"/>
            </a:avLst>
          </a:prstGeom>
          <a:solidFill>
            <a:srgbClr val="FF0002"/>
          </a:solidFill>
          <a:ln w="12700">
            <a:solidFill>
              <a:srgbClr val="FF0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79" tIns="0" rIns="0" bIns="17997" rtlCol="0" anchor="ctr"/>
          <a:lstStyle/>
          <a:p>
            <a:r>
              <a:rPr lang="ru-RU" sz="1200" dirty="0">
                <a:solidFill>
                  <a:schemeClr val="bg2"/>
                </a:solidFill>
                <a:latin typeface="hh sans" pitchFamily="2" charset="0"/>
              </a:rPr>
              <a:t>  По роли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F1075E-1C96-43DE-8C2A-4BD5A83CB81F}"/>
              </a:ext>
            </a:extLst>
          </p:cNvPr>
          <p:cNvSpPr txBox="1"/>
          <p:nvPr/>
        </p:nvSpPr>
        <p:spPr>
          <a:xfrm>
            <a:off x="274638" y="3763963"/>
            <a:ext cx="381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hh sans" pitchFamily="2" charset="-52"/>
              </a:rPr>
              <a:t>Чаще всего этот тренд отмечают представители </a:t>
            </a:r>
            <a:r>
              <a:rPr lang="en-US" dirty="0">
                <a:latin typeface="hh sans" pitchFamily="2" charset="-52"/>
              </a:rPr>
              <a:t>HR</a:t>
            </a:r>
            <a:endParaRPr lang="ru-RU" dirty="0">
              <a:latin typeface="hh sans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83116161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1">
  <a:themeElements>
    <a:clrScheme name="Пользовательские 2">
      <a:dk1>
        <a:srgbClr val="616775"/>
      </a:dk1>
      <a:lt1>
        <a:srgbClr val="1B1B1B"/>
      </a:lt1>
      <a:dk2>
        <a:srgbClr val="F2F2F2"/>
      </a:dk2>
      <a:lt2>
        <a:srgbClr val="FFFFFF"/>
      </a:lt2>
      <a:accent1>
        <a:srgbClr val="FF0002"/>
      </a:accent1>
      <a:accent2>
        <a:srgbClr val="9EA3AE"/>
      </a:accent2>
      <a:accent3>
        <a:srgbClr val="CECBC2"/>
      </a:accent3>
      <a:accent4>
        <a:srgbClr val="606775"/>
      </a:accent4>
      <a:accent5>
        <a:srgbClr val="548759"/>
      </a:accent5>
      <a:accent6>
        <a:srgbClr val="FF6666"/>
      </a:accent6>
      <a:hlink>
        <a:srgbClr val="FF0002"/>
      </a:hlink>
      <a:folHlink>
        <a:srgbClr val="FD0000"/>
      </a:folHlink>
    </a:clrScheme>
    <a:fontScheme name="Другая 4">
      <a:majorFont>
        <a:latin typeface="hh sans Display"/>
        <a:ea typeface=""/>
        <a:cs typeface=""/>
      </a:majorFont>
      <a:minorFont>
        <a:latin typeface="hh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Тема1" id="{86E1B552-E87C-E243-AC48-4BDE3F7BA16A}" vid="{A7ED1884-DB69-9747-AB3A-7E87D55CAAE0}"/>
    </a:ext>
  </a:extLst>
</a:theme>
</file>

<file path=ppt/theme/theme2.xml><?xml version="1.0" encoding="utf-8"?>
<a:theme xmlns:a="http://schemas.openxmlformats.org/drawingml/2006/main" name="3_Тема1">
  <a:themeElements>
    <a:clrScheme name="Основной шаблон hh">
      <a:dk1>
        <a:srgbClr val="616775"/>
      </a:dk1>
      <a:lt1>
        <a:srgbClr val="1B1B1B"/>
      </a:lt1>
      <a:dk2>
        <a:srgbClr val="F2F2F2"/>
      </a:dk2>
      <a:lt2>
        <a:srgbClr val="FFFFFF"/>
      </a:lt2>
      <a:accent1>
        <a:srgbClr val="FF0002"/>
      </a:accent1>
      <a:accent2>
        <a:srgbClr val="FD9C76"/>
      </a:accent2>
      <a:accent3>
        <a:srgbClr val="C1C3B0"/>
      </a:accent3>
      <a:accent4>
        <a:srgbClr val="FAD387"/>
      </a:accent4>
      <a:accent5>
        <a:srgbClr val="B8CFDA"/>
      </a:accent5>
      <a:accent6>
        <a:srgbClr val="2C8CFE"/>
      </a:accent6>
      <a:hlink>
        <a:srgbClr val="FF0002"/>
      </a:hlink>
      <a:folHlink>
        <a:srgbClr val="FD0000"/>
      </a:folHlink>
    </a:clrScheme>
    <a:fontScheme name="Другая 1">
      <a:majorFont>
        <a:latin typeface="hhsans-Display.ttf"/>
        <a:ea typeface=""/>
        <a:cs typeface=""/>
      </a:majorFont>
      <a:minorFont>
        <a:latin typeface="hhsans-Regular.tt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Тема1" id="{86E1B552-E87C-E243-AC48-4BDE3F7BA16A}" vid="{A7ED1884-DB69-9747-AB3A-7E87D55CAAE0}"/>
    </a:ext>
  </a:extLst>
</a:theme>
</file>

<file path=ppt/theme/theme3.xml><?xml version="1.0" encoding="utf-8"?>
<a:theme xmlns:a="http://schemas.openxmlformats.org/drawingml/2006/main" name="6_Тема1">
  <a:themeElements>
    <a:clrScheme name="Основной шаблон hh">
      <a:dk1>
        <a:srgbClr val="616775"/>
      </a:dk1>
      <a:lt1>
        <a:srgbClr val="1B1B1B"/>
      </a:lt1>
      <a:dk2>
        <a:srgbClr val="F2F2F2"/>
      </a:dk2>
      <a:lt2>
        <a:srgbClr val="FFFFFF"/>
      </a:lt2>
      <a:accent1>
        <a:srgbClr val="FF0002"/>
      </a:accent1>
      <a:accent2>
        <a:srgbClr val="FD9C76"/>
      </a:accent2>
      <a:accent3>
        <a:srgbClr val="C1C3B0"/>
      </a:accent3>
      <a:accent4>
        <a:srgbClr val="FAD387"/>
      </a:accent4>
      <a:accent5>
        <a:srgbClr val="B8CFDA"/>
      </a:accent5>
      <a:accent6>
        <a:srgbClr val="2C8CFE"/>
      </a:accent6>
      <a:hlink>
        <a:srgbClr val="FF0002"/>
      </a:hlink>
      <a:folHlink>
        <a:srgbClr val="FD0000"/>
      </a:folHlink>
    </a:clrScheme>
    <a:fontScheme name="Другая 1">
      <a:majorFont>
        <a:latin typeface="hhsans-Display.ttf"/>
        <a:ea typeface=""/>
        <a:cs typeface=""/>
      </a:majorFont>
      <a:minorFont>
        <a:latin typeface="hhsans-Regular.tt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Тема1" id="{86E1B552-E87C-E243-AC48-4BDE3F7BA16A}" vid="{A7ED1884-DB69-9747-AB3A-7E87D55CAAE0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сновной шаблон hh">
    <a:dk1>
      <a:srgbClr val="616775"/>
    </a:dk1>
    <a:lt1>
      <a:srgbClr val="1B1B1B"/>
    </a:lt1>
    <a:dk2>
      <a:srgbClr val="F2F2F2"/>
    </a:dk2>
    <a:lt2>
      <a:srgbClr val="FFFFFF"/>
    </a:lt2>
    <a:accent1>
      <a:srgbClr val="FF0002"/>
    </a:accent1>
    <a:accent2>
      <a:srgbClr val="FD9C76"/>
    </a:accent2>
    <a:accent3>
      <a:srgbClr val="C1C3B0"/>
    </a:accent3>
    <a:accent4>
      <a:srgbClr val="FAD387"/>
    </a:accent4>
    <a:accent5>
      <a:srgbClr val="B8CFDA"/>
    </a:accent5>
    <a:accent6>
      <a:srgbClr val="2C8CFE"/>
    </a:accent6>
    <a:hlink>
      <a:srgbClr val="FF0002"/>
    </a:hlink>
    <a:folHlink>
      <a:srgbClr val="FD0000"/>
    </a:folHlink>
  </a:clrScheme>
  <a:fontScheme name="Другая 1">
    <a:majorFont>
      <a:latin typeface="hhsans-Display.ttf"/>
      <a:ea typeface=""/>
      <a:cs typeface=""/>
    </a:majorFont>
    <a:minorFont>
      <a:latin typeface="hhsans-Regular.ttf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HeadHunter_new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D6001C"/>
    </a:accent1>
    <a:accent2>
      <a:srgbClr val="0083CA"/>
    </a:accent2>
    <a:accent3>
      <a:srgbClr val="6F4AB3"/>
    </a:accent3>
    <a:accent4>
      <a:srgbClr val="F27B2A"/>
    </a:accent4>
    <a:accent5>
      <a:srgbClr val="7F181B"/>
    </a:accent5>
    <a:accent6>
      <a:srgbClr val="C1D82F"/>
    </a:accent6>
    <a:hlink>
      <a:srgbClr val="00B0F0"/>
    </a:hlink>
    <a:folHlink>
      <a:srgbClr val="6F4AB3"/>
    </a:folHlink>
  </a:clrScheme>
  <a:fontScheme name="PNC">
    <a:majorFont>
      <a:latin typeface="Proxima Nova Cn Rg"/>
      <a:ea typeface=""/>
      <a:cs typeface=""/>
    </a:majorFont>
    <a:minorFont>
      <a:latin typeface="Proxima Nova Cn Rg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HeadHunter_new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D6001C"/>
    </a:accent1>
    <a:accent2>
      <a:srgbClr val="0083CA"/>
    </a:accent2>
    <a:accent3>
      <a:srgbClr val="6F4AB3"/>
    </a:accent3>
    <a:accent4>
      <a:srgbClr val="F27B2A"/>
    </a:accent4>
    <a:accent5>
      <a:srgbClr val="7F181B"/>
    </a:accent5>
    <a:accent6>
      <a:srgbClr val="C1D82F"/>
    </a:accent6>
    <a:hlink>
      <a:srgbClr val="00B0F0"/>
    </a:hlink>
    <a:folHlink>
      <a:srgbClr val="6F4AB3"/>
    </a:folHlink>
  </a:clrScheme>
  <a:fontScheme name="PNC">
    <a:majorFont>
      <a:latin typeface="Proxima Nova Cn Rg"/>
      <a:ea typeface=""/>
      <a:cs typeface=""/>
    </a:majorFont>
    <a:minorFont>
      <a:latin typeface="Proxima Nova Cn Rg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HeadHunter_new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D6001C"/>
    </a:accent1>
    <a:accent2>
      <a:srgbClr val="0083CA"/>
    </a:accent2>
    <a:accent3>
      <a:srgbClr val="6F4AB3"/>
    </a:accent3>
    <a:accent4>
      <a:srgbClr val="F27B2A"/>
    </a:accent4>
    <a:accent5>
      <a:srgbClr val="7F181B"/>
    </a:accent5>
    <a:accent6>
      <a:srgbClr val="C1D82F"/>
    </a:accent6>
    <a:hlink>
      <a:srgbClr val="00B0F0"/>
    </a:hlink>
    <a:folHlink>
      <a:srgbClr val="6F4AB3"/>
    </a:folHlink>
  </a:clrScheme>
  <a:fontScheme name="PNC">
    <a:majorFont>
      <a:latin typeface="Proxima Nova Cn Rg"/>
      <a:ea typeface=""/>
      <a:cs typeface=""/>
    </a:majorFont>
    <a:minorFont>
      <a:latin typeface="Proxima Nova Cn Rg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HeadHunter_new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D6001C"/>
    </a:accent1>
    <a:accent2>
      <a:srgbClr val="0083CA"/>
    </a:accent2>
    <a:accent3>
      <a:srgbClr val="6F4AB3"/>
    </a:accent3>
    <a:accent4>
      <a:srgbClr val="F27B2A"/>
    </a:accent4>
    <a:accent5>
      <a:srgbClr val="7F181B"/>
    </a:accent5>
    <a:accent6>
      <a:srgbClr val="C1D82F"/>
    </a:accent6>
    <a:hlink>
      <a:srgbClr val="00B0F0"/>
    </a:hlink>
    <a:folHlink>
      <a:srgbClr val="6F4AB3"/>
    </a:folHlink>
  </a:clrScheme>
  <a:fontScheme name="PNC">
    <a:majorFont>
      <a:latin typeface="Proxima Nova Cn Rg"/>
      <a:ea typeface=""/>
      <a:cs typeface=""/>
    </a:majorFont>
    <a:minorFont>
      <a:latin typeface="Proxima Nova Cn Rg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HeadHunter_new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D6001C"/>
    </a:accent1>
    <a:accent2>
      <a:srgbClr val="0083CA"/>
    </a:accent2>
    <a:accent3>
      <a:srgbClr val="6F4AB3"/>
    </a:accent3>
    <a:accent4>
      <a:srgbClr val="F27B2A"/>
    </a:accent4>
    <a:accent5>
      <a:srgbClr val="7F181B"/>
    </a:accent5>
    <a:accent6>
      <a:srgbClr val="C1D82F"/>
    </a:accent6>
    <a:hlink>
      <a:srgbClr val="00B0F0"/>
    </a:hlink>
    <a:folHlink>
      <a:srgbClr val="6F4AB3"/>
    </a:folHlink>
  </a:clrScheme>
  <a:fontScheme name="PNC">
    <a:majorFont>
      <a:latin typeface="Proxima Nova Cn Rg"/>
      <a:ea typeface=""/>
      <a:cs typeface=""/>
    </a:majorFont>
    <a:minorFont>
      <a:latin typeface="Proxima Nova Cn Rg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HeadHunter_new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D6001C"/>
    </a:accent1>
    <a:accent2>
      <a:srgbClr val="0083CA"/>
    </a:accent2>
    <a:accent3>
      <a:srgbClr val="6F4AB3"/>
    </a:accent3>
    <a:accent4>
      <a:srgbClr val="F27B2A"/>
    </a:accent4>
    <a:accent5>
      <a:srgbClr val="7F181B"/>
    </a:accent5>
    <a:accent6>
      <a:srgbClr val="C1D82F"/>
    </a:accent6>
    <a:hlink>
      <a:srgbClr val="00B0F0"/>
    </a:hlink>
    <a:folHlink>
      <a:srgbClr val="6F4AB3"/>
    </a:folHlink>
  </a:clrScheme>
  <a:fontScheme name="PNC">
    <a:majorFont>
      <a:latin typeface="Proxima Nova Cn Rg"/>
      <a:ea typeface=""/>
      <a:cs typeface=""/>
    </a:majorFont>
    <a:minorFont>
      <a:latin typeface="Proxima Nova Cn Rg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HeadHunter_new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D6001C"/>
    </a:accent1>
    <a:accent2>
      <a:srgbClr val="0083CA"/>
    </a:accent2>
    <a:accent3>
      <a:srgbClr val="6F4AB3"/>
    </a:accent3>
    <a:accent4>
      <a:srgbClr val="F27B2A"/>
    </a:accent4>
    <a:accent5>
      <a:srgbClr val="7F181B"/>
    </a:accent5>
    <a:accent6>
      <a:srgbClr val="C1D82F"/>
    </a:accent6>
    <a:hlink>
      <a:srgbClr val="00B0F0"/>
    </a:hlink>
    <a:folHlink>
      <a:srgbClr val="6F4AB3"/>
    </a:folHlink>
  </a:clrScheme>
  <a:fontScheme name="PNC">
    <a:majorFont>
      <a:latin typeface="Proxima Nova Cn Rg"/>
      <a:ea typeface=""/>
      <a:cs typeface=""/>
    </a:majorFont>
    <a:minorFont>
      <a:latin typeface="Proxima Nova Cn Rg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HeadHunter_new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D6001C"/>
    </a:accent1>
    <a:accent2>
      <a:srgbClr val="0083CA"/>
    </a:accent2>
    <a:accent3>
      <a:srgbClr val="6F4AB3"/>
    </a:accent3>
    <a:accent4>
      <a:srgbClr val="F27B2A"/>
    </a:accent4>
    <a:accent5>
      <a:srgbClr val="7F181B"/>
    </a:accent5>
    <a:accent6>
      <a:srgbClr val="C1D82F"/>
    </a:accent6>
    <a:hlink>
      <a:srgbClr val="00B0F0"/>
    </a:hlink>
    <a:folHlink>
      <a:srgbClr val="6F4AB3"/>
    </a:folHlink>
  </a:clrScheme>
  <a:fontScheme name="PNC">
    <a:majorFont>
      <a:latin typeface="Proxima Nova Cn Rg"/>
      <a:ea typeface=""/>
      <a:cs typeface=""/>
    </a:majorFont>
    <a:minorFont>
      <a:latin typeface="Proxima Nova Cn Rg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HeadHunter_new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D6001C"/>
    </a:accent1>
    <a:accent2>
      <a:srgbClr val="0083CA"/>
    </a:accent2>
    <a:accent3>
      <a:srgbClr val="6F4AB3"/>
    </a:accent3>
    <a:accent4>
      <a:srgbClr val="F27B2A"/>
    </a:accent4>
    <a:accent5>
      <a:srgbClr val="7F181B"/>
    </a:accent5>
    <a:accent6>
      <a:srgbClr val="C1D82F"/>
    </a:accent6>
    <a:hlink>
      <a:srgbClr val="00B0F0"/>
    </a:hlink>
    <a:folHlink>
      <a:srgbClr val="6F4AB3"/>
    </a:folHlink>
  </a:clrScheme>
  <a:fontScheme name="PNC">
    <a:majorFont>
      <a:latin typeface="Proxima Nova Cn Rg"/>
      <a:ea typeface=""/>
      <a:cs typeface=""/>
    </a:majorFont>
    <a:minorFont>
      <a:latin typeface="Proxima Nova Cn Rg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HeadHunter_new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D6001C"/>
    </a:accent1>
    <a:accent2>
      <a:srgbClr val="0083CA"/>
    </a:accent2>
    <a:accent3>
      <a:srgbClr val="6F4AB3"/>
    </a:accent3>
    <a:accent4>
      <a:srgbClr val="F27B2A"/>
    </a:accent4>
    <a:accent5>
      <a:srgbClr val="7F181B"/>
    </a:accent5>
    <a:accent6>
      <a:srgbClr val="C1D82F"/>
    </a:accent6>
    <a:hlink>
      <a:srgbClr val="00B0F0"/>
    </a:hlink>
    <a:folHlink>
      <a:srgbClr val="6F4AB3"/>
    </a:folHlink>
  </a:clrScheme>
  <a:fontScheme name="PNC">
    <a:majorFont>
      <a:latin typeface="Proxima Nova Cn Rg"/>
      <a:ea typeface=""/>
      <a:cs typeface=""/>
    </a:majorFont>
    <a:minorFont>
      <a:latin typeface="Proxima Nova Cn Rg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Основной шаблон hh">
    <a:dk1>
      <a:srgbClr val="616775"/>
    </a:dk1>
    <a:lt1>
      <a:srgbClr val="1B1B1B"/>
    </a:lt1>
    <a:dk2>
      <a:srgbClr val="F2F2F2"/>
    </a:dk2>
    <a:lt2>
      <a:srgbClr val="FFFFFF"/>
    </a:lt2>
    <a:accent1>
      <a:srgbClr val="FF0002"/>
    </a:accent1>
    <a:accent2>
      <a:srgbClr val="FD9C76"/>
    </a:accent2>
    <a:accent3>
      <a:srgbClr val="C1C3B0"/>
    </a:accent3>
    <a:accent4>
      <a:srgbClr val="FAD387"/>
    </a:accent4>
    <a:accent5>
      <a:srgbClr val="B8CFDA"/>
    </a:accent5>
    <a:accent6>
      <a:srgbClr val="2C8CFE"/>
    </a:accent6>
    <a:hlink>
      <a:srgbClr val="FF0002"/>
    </a:hlink>
    <a:folHlink>
      <a:srgbClr val="FD0000"/>
    </a:folHlink>
  </a:clrScheme>
  <a:fontScheme name="Другая 1">
    <a:majorFont>
      <a:latin typeface="hhsans-Display.ttf"/>
      <a:ea typeface=""/>
      <a:cs typeface=""/>
    </a:majorFont>
    <a:minorFont>
      <a:latin typeface="hhsans-Regular.ttf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HeadHunter_new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D6001C"/>
    </a:accent1>
    <a:accent2>
      <a:srgbClr val="0083CA"/>
    </a:accent2>
    <a:accent3>
      <a:srgbClr val="6F4AB3"/>
    </a:accent3>
    <a:accent4>
      <a:srgbClr val="F27B2A"/>
    </a:accent4>
    <a:accent5>
      <a:srgbClr val="7F181B"/>
    </a:accent5>
    <a:accent6>
      <a:srgbClr val="C1D82F"/>
    </a:accent6>
    <a:hlink>
      <a:srgbClr val="00B0F0"/>
    </a:hlink>
    <a:folHlink>
      <a:srgbClr val="6F4AB3"/>
    </a:folHlink>
  </a:clrScheme>
  <a:fontScheme name="PNC">
    <a:majorFont>
      <a:latin typeface="Proxima Nova Cn Rg"/>
      <a:ea typeface=""/>
      <a:cs typeface=""/>
    </a:majorFont>
    <a:minorFont>
      <a:latin typeface="Proxima Nova Cn Rg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HeadHunter_new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D6001C"/>
    </a:accent1>
    <a:accent2>
      <a:srgbClr val="0083CA"/>
    </a:accent2>
    <a:accent3>
      <a:srgbClr val="6F4AB3"/>
    </a:accent3>
    <a:accent4>
      <a:srgbClr val="F27B2A"/>
    </a:accent4>
    <a:accent5>
      <a:srgbClr val="7F181B"/>
    </a:accent5>
    <a:accent6>
      <a:srgbClr val="C1D82F"/>
    </a:accent6>
    <a:hlink>
      <a:srgbClr val="00B0F0"/>
    </a:hlink>
    <a:folHlink>
      <a:srgbClr val="6F4AB3"/>
    </a:folHlink>
  </a:clrScheme>
  <a:fontScheme name="PNC">
    <a:majorFont>
      <a:latin typeface="Proxima Nova Cn Rg"/>
      <a:ea typeface=""/>
      <a:cs typeface=""/>
    </a:majorFont>
    <a:minorFont>
      <a:latin typeface="Proxima Nova Cn Rg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HeadHunter_new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D6001C"/>
    </a:accent1>
    <a:accent2>
      <a:srgbClr val="0083CA"/>
    </a:accent2>
    <a:accent3>
      <a:srgbClr val="6F4AB3"/>
    </a:accent3>
    <a:accent4>
      <a:srgbClr val="F27B2A"/>
    </a:accent4>
    <a:accent5>
      <a:srgbClr val="7F181B"/>
    </a:accent5>
    <a:accent6>
      <a:srgbClr val="C1D82F"/>
    </a:accent6>
    <a:hlink>
      <a:srgbClr val="00B0F0"/>
    </a:hlink>
    <a:folHlink>
      <a:srgbClr val="6F4AB3"/>
    </a:folHlink>
  </a:clrScheme>
  <a:fontScheme name="PNC">
    <a:majorFont>
      <a:latin typeface="Proxima Nova Cn Rg"/>
      <a:ea typeface=""/>
      <a:cs typeface=""/>
    </a:majorFont>
    <a:minorFont>
      <a:latin typeface="Proxima Nova Cn Rg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HeadHunter_new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D6001C"/>
    </a:accent1>
    <a:accent2>
      <a:srgbClr val="0083CA"/>
    </a:accent2>
    <a:accent3>
      <a:srgbClr val="6F4AB3"/>
    </a:accent3>
    <a:accent4>
      <a:srgbClr val="F27B2A"/>
    </a:accent4>
    <a:accent5>
      <a:srgbClr val="7F181B"/>
    </a:accent5>
    <a:accent6>
      <a:srgbClr val="C1D82F"/>
    </a:accent6>
    <a:hlink>
      <a:srgbClr val="00B0F0"/>
    </a:hlink>
    <a:folHlink>
      <a:srgbClr val="6F4AB3"/>
    </a:folHlink>
  </a:clrScheme>
  <a:fontScheme name="PNC">
    <a:majorFont>
      <a:latin typeface="Proxima Nova Cn Rg"/>
      <a:ea typeface=""/>
      <a:cs typeface=""/>
    </a:majorFont>
    <a:minorFont>
      <a:latin typeface="Proxima Nova Cn Rg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HeadHunter_new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D6001C"/>
    </a:accent1>
    <a:accent2>
      <a:srgbClr val="0083CA"/>
    </a:accent2>
    <a:accent3>
      <a:srgbClr val="6F4AB3"/>
    </a:accent3>
    <a:accent4>
      <a:srgbClr val="F27B2A"/>
    </a:accent4>
    <a:accent5>
      <a:srgbClr val="7F181B"/>
    </a:accent5>
    <a:accent6>
      <a:srgbClr val="C1D82F"/>
    </a:accent6>
    <a:hlink>
      <a:srgbClr val="00B0F0"/>
    </a:hlink>
    <a:folHlink>
      <a:srgbClr val="6F4AB3"/>
    </a:folHlink>
  </a:clrScheme>
  <a:fontScheme name="PNC">
    <a:majorFont>
      <a:latin typeface="Proxima Nova Cn Rg"/>
      <a:ea typeface=""/>
      <a:cs typeface=""/>
    </a:majorFont>
    <a:minorFont>
      <a:latin typeface="Proxima Nova Cn Rg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HeadHunter_new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D6001C"/>
    </a:accent1>
    <a:accent2>
      <a:srgbClr val="0083CA"/>
    </a:accent2>
    <a:accent3>
      <a:srgbClr val="6F4AB3"/>
    </a:accent3>
    <a:accent4>
      <a:srgbClr val="F27B2A"/>
    </a:accent4>
    <a:accent5>
      <a:srgbClr val="7F181B"/>
    </a:accent5>
    <a:accent6>
      <a:srgbClr val="C1D82F"/>
    </a:accent6>
    <a:hlink>
      <a:srgbClr val="00B0F0"/>
    </a:hlink>
    <a:folHlink>
      <a:srgbClr val="6F4AB3"/>
    </a:folHlink>
  </a:clrScheme>
  <a:fontScheme name="PNC">
    <a:majorFont>
      <a:latin typeface="Proxima Nova Cn Rg"/>
      <a:ea typeface=""/>
      <a:cs typeface=""/>
    </a:majorFont>
    <a:minorFont>
      <a:latin typeface="Proxima Nova Cn Rg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HeadHunter_new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D6001C"/>
    </a:accent1>
    <a:accent2>
      <a:srgbClr val="0083CA"/>
    </a:accent2>
    <a:accent3>
      <a:srgbClr val="6F4AB3"/>
    </a:accent3>
    <a:accent4>
      <a:srgbClr val="F27B2A"/>
    </a:accent4>
    <a:accent5>
      <a:srgbClr val="7F181B"/>
    </a:accent5>
    <a:accent6>
      <a:srgbClr val="C1D82F"/>
    </a:accent6>
    <a:hlink>
      <a:srgbClr val="00B0F0"/>
    </a:hlink>
    <a:folHlink>
      <a:srgbClr val="6F4AB3"/>
    </a:folHlink>
  </a:clrScheme>
  <a:fontScheme name="PNC">
    <a:majorFont>
      <a:latin typeface="Proxima Nova Cn Rg"/>
      <a:ea typeface=""/>
      <a:cs typeface=""/>
    </a:majorFont>
    <a:minorFont>
      <a:latin typeface="Proxima Nova Cn Rg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HeadHunter_new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D6001C"/>
    </a:accent1>
    <a:accent2>
      <a:srgbClr val="0083CA"/>
    </a:accent2>
    <a:accent3>
      <a:srgbClr val="6F4AB3"/>
    </a:accent3>
    <a:accent4>
      <a:srgbClr val="F27B2A"/>
    </a:accent4>
    <a:accent5>
      <a:srgbClr val="7F181B"/>
    </a:accent5>
    <a:accent6>
      <a:srgbClr val="C1D82F"/>
    </a:accent6>
    <a:hlink>
      <a:srgbClr val="00B0F0"/>
    </a:hlink>
    <a:folHlink>
      <a:srgbClr val="6F4AB3"/>
    </a:folHlink>
  </a:clrScheme>
  <a:fontScheme name="PNC">
    <a:majorFont>
      <a:latin typeface="Proxima Nova Cn Rg"/>
      <a:ea typeface=""/>
      <a:cs typeface=""/>
    </a:majorFont>
    <a:minorFont>
      <a:latin typeface="Proxima Nova Cn Rg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HeadHunter_new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D6001C"/>
    </a:accent1>
    <a:accent2>
      <a:srgbClr val="0083CA"/>
    </a:accent2>
    <a:accent3>
      <a:srgbClr val="6F4AB3"/>
    </a:accent3>
    <a:accent4>
      <a:srgbClr val="F27B2A"/>
    </a:accent4>
    <a:accent5>
      <a:srgbClr val="7F181B"/>
    </a:accent5>
    <a:accent6>
      <a:srgbClr val="C1D82F"/>
    </a:accent6>
    <a:hlink>
      <a:srgbClr val="00B0F0"/>
    </a:hlink>
    <a:folHlink>
      <a:srgbClr val="6F4AB3"/>
    </a:folHlink>
  </a:clrScheme>
  <a:fontScheme name="PNC">
    <a:majorFont>
      <a:latin typeface="Proxima Nova Cn Rg"/>
      <a:ea typeface=""/>
      <a:cs typeface=""/>
    </a:majorFont>
    <a:minorFont>
      <a:latin typeface="Proxima Nova Cn Rg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HeadHunter_new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D6001C"/>
    </a:accent1>
    <a:accent2>
      <a:srgbClr val="0083CA"/>
    </a:accent2>
    <a:accent3>
      <a:srgbClr val="6F4AB3"/>
    </a:accent3>
    <a:accent4>
      <a:srgbClr val="F27B2A"/>
    </a:accent4>
    <a:accent5>
      <a:srgbClr val="7F181B"/>
    </a:accent5>
    <a:accent6>
      <a:srgbClr val="C1D82F"/>
    </a:accent6>
    <a:hlink>
      <a:srgbClr val="00B0F0"/>
    </a:hlink>
    <a:folHlink>
      <a:srgbClr val="6F4AB3"/>
    </a:folHlink>
  </a:clrScheme>
  <a:fontScheme name="PNC">
    <a:majorFont>
      <a:latin typeface="Proxima Nova Cn Rg"/>
      <a:ea typeface=""/>
      <a:cs typeface=""/>
    </a:majorFont>
    <a:minorFont>
      <a:latin typeface="Proxima Nova Cn Rg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Основной шаблон hh">
    <a:dk1>
      <a:srgbClr val="616775"/>
    </a:dk1>
    <a:lt1>
      <a:srgbClr val="1B1B1B"/>
    </a:lt1>
    <a:dk2>
      <a:srgbClr val="F2F2F2"/>
    </a:dk2>
    <a:lt2>
      <a:srgbClr val="FFFFFF"/>
    </a:lt2>
    <a:accent1>
      <a:srgbClr val="FF0002"/>
    </a:accent1>
    <a:accent2>
      <a:srgbClr val="FD9C76"/>
    </a:accent2>
    <a:accent3>
      <a:srgbClr val="C1C3B0"/>
    </a:accent3>
    <a:accent4>
      <a:srgbClr val="FAD387"/>
    </a:accent4>
    <a:accent5>
      <a:srgbClr val="B8CFDA"/>
    </a:accent5>
    <a:accent6>
      <a:srgbClr val="2C8CFE"/>
    </a:accent6>
    <a:hlink>
      <a:srgbClr val="FF0002"/>
    </a:hlink>
    <a:folHlink>
      <a:srgbClr val="FD0000"/>
    </a:folHlink>
  </a:clrScheme>
  <a:fontScheme name="Другая 1">
    <a:majorFont>
      <a:latin typeface="hhsans-Display.ttf"/>
      <a:ea typeface=""/>
      <a:cs typeface=""/>
    </a:majorFont>
    <a:minorFont>
      <a:latin typeface="hhsans-Regular.ttf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HeadHunter_new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D6001C"/>
    </a:accent1>
    <a:accent2>
      <a:srgbClr val="0083CA"/>
    </a:accent2>
    <a:accent3>
      <a:srgbClr val="6F4AB3"/>
    </a:accent3>
    <a:accent4>
      <a:srgbClr val="F27B2A"/>
    </a:accent4>
    <a:accent5>
      <a:srgbClr val="7F181B"/>
    </a:accent5>
    <a:accent6>
      <a:srgbClr val="C1D82F"/>
    </a:accent6>
    <a:hlink>
      <a:srgbClr val="00B0F0"/>
    </a:hlink>
    <a:folHlink>
      <a:srgbClr val="6F4AB3"/>
    </a:folHlink>
  </a:clrScheme>
  <a:fontScheme name="PNC">
    <a:majorFont>
      <a:latin typeface="Proxima Nova Cn Rg"/>
      <a:ea typeface=""/>
      <a:cs typeface=""/>
    </a:majorFont>
    <a:minorFont>
      <a:latin typeface="Proxima Nova Cn Rg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HeadHunter_new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D6001C"/>
    </a:accent1>
    <a:accent2>
      <a:srgbClr val="0083CA"/>
    </a:accent2>
    <a:accent3>
      <a:srgbClr val="6F4AB3"/>
    </a:accent3>
    <a:accent4>
      <a:srgbClr val="F27B2A"/>
    </a:accent4>
    <a:accent5>
      <a:srgbClr val="7F181B"/>
    </a:accent5>
    <a:accent6>
      <a:srgbClr val="C1D82F"/>
    </a:accent6>
    <a:hlink>
      <a:srgbClr val="00B0F0"/>
    </a:hlink>
    <a:folHlink>
      <a:srgbClr val="6F4AB3"/>
    </a:folHlink>
  </a:clrScheme>
  <a:fontScheme name="PNC">
    <a:majorFont>
      <a:latin typeface="Proxima Nova Cn Rg"/>
      <a:ea typeface=""/>
      <a:cs typeface=""/>
    </a:majorFont>
    <a:minorFont>
      <a:latin typeface="Proxima Nova Cn Rg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HeadHunter_new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D6001C"/>
    </a:accent1>
    <a:accent2>
      <a:srgbClr val="0083CA"/>
    </a:accent2>
    <a:accent3>
      <a:srgbClr val="6F4AB3"/>
    </a:accent3>
    <a:accent4>
      <a:srgbClr val="F27B2A"/>
    </a:accent4>
    <a:accent5>
      <a:srgbClr val="7F181B"/>
    </a:accent5>
    <a:accent6>
      <a:srgbClr val="C1D82F"/>
    </a:accent6>
    <a:hlink>
      <a:srgbClr val="00B0F0"/>
    </a:hlink>
    <a:folHlink>
      <a:srgbClr val="6F4AB3"/>
    </a:folHlink>
  </a:clrScheme>
  <a:fontScheme name="PNC">
    <a:majorFont>
      <a:latin typeface="Proxima Nova Cn Rg"/>
      <a:ea typeface=""/>
      <a:cs typeface=""/>
    </a:majorFont>
    <a:minorFont>
      <a:latin typeface="Proxima Nova Cn Rg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HeadHunter_new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D6001C"/>
    </a:accent1>
    <a:accent2>
      <a:srgbClr val="0083CA"/>
    </a:accent2>
    <a:accent3>
      <a:srgbClr val="6F4AB3"/>
    </a:accent3>
    <a:accent4>
      <a:srgbClr val="F27B2A"/>
    </a:accent4>
    <a:accent5>
      <a:srgbClr val="7F181B"/>
    </a:accent5>
    <a:accent6>
      <a:srgbClr val="C1D82F"/>
    </a:accent6>
    <a:hlink>
      <a:srgbClr val="00B0F0"/>
    </a:hlink>
    <a:folHlink>
      <a:srgbClr val="6F4AB3"/>
    </a:folHlink>
  </a:clrScheme>
  <a:fontScheme name="PNC">
    <a:majorFont>
      <a:latin typeface="Proxima Nova Cn Rg"/>
      <a:ea typeface=""/>
      <a:cs typeface=""/>
    </a:majorFont>
    <a:minorFont>
      <a:latin typeface="Proxima Nova Cn Rg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HeadHunter_new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D6001C"/>
    </a:accent1>
    <a:accent2>
      <a:srgbClr val="0083CA"/>
    </a:accent2>
    <a:accent3>
      <a:srgbClr val="6F4AB3"/>
    </a:accent3>
    <a:accent4>
      <a:srgbClr val="F27B2A"/>
    </a:accent4>
    <a:accent5>
      <a:srgbClr val="7F181B"/>
    </a:accent5>
    <a:accent6>
      <a:srgbClr val="C1D82F"/>
    </a:accent6>
    <a:hlink>
      <a:srgbClr val="00B0F0"/>
    </a:hlink>
    <a:folHlink>
      <a:srgbClr val="6F4AB3"/>
    </a:folHlink>
  </a:clrScheme>
  <a:fontScheme name="PNC">
    <a:majorFont>
      <a:latin typeface="Proxima Nova Cn Rg"/>
      <a:ea typeface=""/>
      <a:cs typeface=""/>
    </a:majorFont>
    <a:minorFont>
      <a:latin typeface="Proxima Nova Cn Rg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HeadHunter_new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D6001C"/>
    </a:accent1>
    <a:accent2>
      <a:srgbClr val="0083CA"/>
    </a:accent2>
    <a:accent3>
      <a:srgbClr val="6F4AB3"/>
    </a:accent3>
    <a:accent4>
      <a:srgbClr val="F27B2A"/>
    </a:accent4>
    <a:accent5>
      <a:srgbClr val="7F181B"/>
    </a:accent5>
    <a:accent6>
      <a:srgbClr val="C1D82F"/>
    </a:accent6>
    <a:hlink>
      <a:srgbClr val="00B0F0"/>
    </a:hlink>
    <a:folHlink>
      <a:srgbClr val="6F4AB3"/>
    </a:folHlink>
  </a:clrScheme>
  <a:fontScheme name="PNC">
    <a:majorFont>
      <a:latin typeface="Proxima Nova Cn Rg"/>
      <a:ea typeface=""/>
      <a:cs typeface=""/>
    </a:majorFont>
    <a:minorFont>
      <a:latin typeface="Proxima Nova Cn Rg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HeadHunter_new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D6001C"/>
    </a:accent1>
    <a:accent2>
      <a:srgbClr val="0083CA"/>
    </a:accent2>
    <a:accent3>
      <a:srgbClr val="6F4AB3"/>
    </a:accent3>
    <a:accent4>
      <a:srgbClr val="F27B2A"/>
    </a:accent4>
    <a:accent5>
      <a:srgbClr val="7F181B"/>
    </a:accent5>
    <a:accent6>
      <a:srgbClr val="C1D82F"/>
    </a:accent6>
    <a:hlink>
      <a:srgbClr val="00B0F0"/>
    </a:hlink>
    <a:folHlink>
      <a:srgbClr val="6F4AB3"/>
    </a:folHlink>
  </a:clrScheme>
  <a:fontScheme name="PNC">
    <a:majorFont>
      <a:latin typeface="Proxima Nova Cn Rg"/>
      <a:ea typeface=""/>
      <a:cs typeface=""/>
    </a:majorFont>
    <a:minorFont>
      <a:latin typeface="Proxima Nova Cn Rg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cca555a-809b-4469-8af4-d4c9a538b55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DB50DA777783E40B4374AA3E4B9E826" ma:contentTypeVersion="18" ma:contentTypeDescription="Создание документа." ma:contentTypeScope="" ma:versionID="2db2453b5a8aba2830bd71bd6c55ad9f">
  <xsd:schema xmlns:xsd="http://www.w3.org/2001/XMLSchema" xmlns:xs="http://www.w3.org/2001/XMLSchema" xmlns:p="http://schemas.microsoft.com/office/2006/metadata/properties" xmlns:ns3="26a0d289-83aa-403c-9da5-74774d8c25f9" xmlns:ns4="8cca555a-809b-4469-8af4-d4c9a538b55f" targetNamespace="http://schemas.microsoft.com/office/2006/metadata/properties" ma:root="true" ma:fieldsID="4005a32f93acc740053c8cc84bba8e99" ns3:_="" ns4:_="">
    <xsd:import namespace="26a0d289-83aa-403c-9da5-74774d8c25f9"/>
    <xsd:import namespace="8cca555a-809b-4469-8af4-d4c9a538b5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ServiceSearchPropertie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0d289-83aa-403c-9da5-74774d8c25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Хэш подсказки о совместном доступе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ca555a-809b-4469-8af4-d4c9a538b5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22042D-7D6F-4CDC-9138-C8539C2F5699}">
  <ds:schemaRefs>
    <ds:schemaRef ds:uri="26a0d289-83aa-403c-9da5-74774d8c25f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8cca555a-809b-4469-8af4-d4c9a538b55f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A4216DC-BCB7-45B6-894A-3DB4F941F579}">
  <ds:schemaRefs>
    <ds:schemaRef ds:uri="26a0d289-83aa-403c-9da5-74774d8c25f9"/>
    <ds:schemaRef ds:uri="8cca555a-809b-4469-8af4-d4c9a538b5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18FF56D-45A0-41D5-B4A4-9F7DFCFE20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27088</TotalTime>
  <Words>4257</Words>
  <Application>Microsoft Macintosh PowerPoint</Application>
  <PresentationFormat>Широкоэкранный</PresentationFormat>
  <Paragraphs>945</Paragraphs>
  <Slides>53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53</vt:i4>
      </vt:variant>
    </vt:vector>
  </HeadingPairs>
  <TitlesOfParts>
    <vt:vector size="60" baseType="lpstr">
      <vt:lpstr>hhsans-Regular.ttf</vt:lpstr>
      <vt:lpstr>Arial</vt:lpstr>
      <vt:lpstr>hh sans Display</vt:lpstr>
      <vt:lpstr>hh sans</vt:lpstr>
      <vt:lpstr>2_Тема1</vt:lpstr>
      <vt:lpstr>3_Тема1</vt:lpstr>
      <vt:lpstr>6_Тема1</vt:lpstr>
      <vt:lpstr>Актуальные юридические риски в трудовых отношениях</vt:lpstr>
      <vt:lpstr>Об исследовании</vt:lpstr>
      <vt:lpstr>Кто принимал участие в исследовании?</vt:lpstr>
      <vt:lpstr>Кто принимал участие в исследовании?</vt:lpstr>
      <vt:lpstr>Возраст сотрудников  в российских компаниях чаще всего составляет от 30 до 39 лет</vt:lpstr>
      <vt:lpstr>В малом и среднем бизнесе* почти каждый второй сотрудник находится в возрасте от 30 до 39 лет</vt:lpstr>
      <vt:lpstr>4 из 10 представителей бизнеса заявляют, что за последний год  в их компаниях  не было существенных изменений в численности персонала</vt:lpstr>
      <vt:lpstr>О росте численности персонала  чаще всего заявляли представители сегмента компаний с численностью от 250 до 1000 сотрудников</vt:lpstr>
      <vt:lpstr>Треть представителей компаний заявила об «омоложении» коллектива за последние 2 года</vt:lpstr>
      <vt:lpstr>4 из 10 представителей компаний с численностью от 250 до 1000 чел. заявили об «омоложении» коллектива</vt:lpstr>
      <vt:lpstr>3 из 10 представителей бизнеса не ожидают изменений в численности персонала</vt:lpstr>
      <vt:lpstr>Чем крупнее компания,  тем чаще ее представители ожидают сокращения персонала в 2026 </vt:lpstr>
      <vt:lpstr>Производственные и инженерные позиции – самые дефицитные кадры для 4 из 10 представителей бизнеса</vt:lpstr>
      <vt:lpstr>Представители HR-функции также отмечают острый дефицит квалифицированных кадров в продажах и маркетинге</vt:lpstr>
      <vt:lpstr>Чем крупнее компания, тем чаще она страдает от дефицита квалифицированных кадров в производстве и инженерии</vt:lpstr>
      <vt:lpstr>Повышение зарплат и бонусов – главный механизм привлечения и удержания сотрудников  для трети (35%) компаний</vt:lpstr>
      <vt:lpstr>Представители юрид. руководства в качестве мер также отмечают гибкий график и удаленку, а HR – развитие корпоративной культуры, образовательных и карьерных возможностей в компании</vt:lpstr>
      <vt:lpstr>Самые крупные игроки на рынке труда чаще всего вкладываются в развитие корпоративной культуры в целях привлечения и удержания персонала</vt:lpstr>
      <vt:lpstr>В 77% компаний доля сотрудников, работающих по альтернативным формам занятости, составляет менее 10%</vt:lpstr>
      <vt:lpstr>В 7 из 10 компаний  из сегмента малого бизнеса и среднего бизнеса* доля сотрудников, работающих по альтернативным формам занятости, составляет менее 10%</vt:lpstr>
      <vt:lpstr>За последние  2 года в каждой пятой компании увеличилась доля сотрудников, работающих удаленно или в гибридном формате</vt:lpstr>
      <vt:lpstr>Чаще всего число удаленных и гибридных сотрудников росло в компаниях с численностью до 250 человек</vt:lpstr>
      <vt:lpstr>Почти каждая вторая (45%) компания ввела платформенную и гибридную занятость из-за гибкости графика в таких форматах</vt:lpstr>
      <vt:lpstr>3 из 10 представителей юрид. руководства в альтернативной занятости привлекает проектный характер работы</vt:lpstr>
      <vt:lpstr>Гибкость графика – ключевая причина внедрения альтернативных форм занятости для каждой второй компании из малого и среднего бизнеса (до 250 сотрудников)</vt:lpstr>
      <vt:lpstr>Судебные споры  – это самый распространенный трудовой риск  в 2025 году</vt:lpstr>
      <vt:lpstr>Судебные споры – это самый распространенный трудовой риск в 2025 году</vt:lpstr>
      <vt:lpstr>Почти каждая вторая компания с численностью от 1000 человек столкнулась с судебными спорами в 2025 году</vt:lpstr>
      <vt:lpstr>Каналы прямой обратной связи с руководством – самый популярный способ решений трудовых конфликтов</vt:lpstr>
      <vt:lpstr>Треть эйчаров заявляет, что в их компаниях есть механизм подачи обращений через HR или комплаенс-функцию</vt:lpstr>
      <vt:lpstr>В большинстве (51%) компаний из малого и среднего бизнеса нет формализованных механизмов разрешения трудовых конфликтов</vt:lpstr>
      <vt:lpstr>Большинство представителей бизнеса заявляет, что в их компаниях нет возрастных ограничений при найме </vt:lpstr>
      <vt:lpstr>Возрастные ограничения при найме чаще всего встречаются  в компаниях с численностью от 250 до 1000 человек</vt:lpstr>
      <vt:lpstr>64% представителей бизнеса заявляют, что в их компаниях нет возрастных ограничений при найме сотрудников 55+</vt:lpstr>
      <vt:lpstr>Чем крупнее компания, тем чаще в ней есть те или иные ограничения при найме возрастных кандидатов</vt:lpstr>
      <vt:lpstr>В большинстве компаний нет квот для молодых сотрудников </vt:lpstr>
      <vt:lpstr>Чем крупнее компания, тем чаще в ней есть квоты и программы для привлечения молодых специалистов</vt:lpstr>
      <vt:lpstr>Компании чаще всего не сталкиваются  с конфликтами в отношении с платформенными исполнителями</vt:lpstr>
      <vt:lpstr>Треть представителей компаний из малого и среднего бизнеса утверждает, что у них нет конфликтов с платформенными исполнителями</vt:lpstr>
      <vt:lpstr>«По собственному желанию» – самая распространенная причина увольнений сотрудников </vt:lpstr>
      <vt:lpstr>«По собственному желанию» – самая распространенная причина увольнений сотрудников во всех сегментах</vt:lpstr>
      <vt:lpstr>Бонусы за выполнения KPI и «плавающие» форматы – самые популярные механики премирования сотрудников</vt:lpstr>
      <vt:lpstr>7 из 10 HR-специалистов заявляют, что в их компаниях чаще всего используют премии и бонусы за выполнения KPI</vt:lpstr>
      <vt:lpstr>Чем крупнее компания, тем чаще в ней используют премии и бонусы за выполнения KPI</vt:lpstr>
      <vt:lpstr>Индексирование зарплат чаще всего происходит один раз в год на регулярной основе</vt:lpstr>
      <vt:lpstr>3 из 10 HR-специалистов заявляют, что индексация зарплат зависит от решения руководства и рыночных условий</vt:lpstr>
      <vt:lpstr>Чем крупнее компания, тем чаще индексация происходит раз в год на регулярной основе</vt:lpstr>
      <vt:lpstr>Каждая пятая компания не планирует сокращения премий в 2026 году</vt:lpstr>
      <vt:lpstr>Каждый пятый представитель HR не ожидает сокращений премий в 2026 году</vt:lpstr>
      <vt:lpstr>Каждая четвертая (27%) компания в самом крупном сегменте не планирует сокращений премиальной части зарплаты</vt:lpstr>
      <vt:lpstr>В каждой пятой компании есть специальные бонусы для руководства, которые зависят от выполнения KPI</vt:lpstr>
      <vt:lpstr>4 из 10 представителей HR-функции заявляют о наличие бонусов для топ-менеджмента, которые зависят от выполнения KPI</vt:lpstr>
      <vt:lpstr>В 3 из 10 компаний с численностью  от 250 до 1000 сотрудников есть бонусы для руководства, зависящие от выполнения KPI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Аналитика, тренды по работе с человеческом капиталом в промышленности. Свод</dc:title>
  <dc:creator>a.uvarova@pyn.ru</dc:creator>
  <cp:lastModifiedBy>Ekaterina Krivolapova</cp:lastModifiedBy>
  <cp:revision>2144</cp:revision>
  <dcterms:created xsi:type="dcterms:W3CDTF">2024-04-16T08:13:58Z</dcterms:created>
  <dcterms:modified xsi:type="dcterms:W3CDTF">2026-03-18T11:56:02Z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0x0101002DB50DA777783E40B4374AA3E4B9E826</vt:lpwstr>
  </property>
</Properties>
</file>